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
  </p:notesMasterIdLst>
  <p:sldIdLst>
    <p:sldId id="277" r:id="rId2"/>
    <p:sldId id="278" r:id="rId3"/>
    <p:sldId id="279" r:id="rId4"/>
    <p:sldId id="273" r:id="rId5"/>
    <p:sldId id="274" r:id="rId6"/>
    <p:sldId id="275" r:id="rId7"/>
    <p:sldId id="265" r:id="rId8"/>
    <p:sldId id="276" r:id="rId9"/>
    <p:sldId id="272" r:id="rId10"/>
    <p:sldId id="267" r:id="rId11"/>
    <p:sldId id="268" r:id="rId12"/>
    <p:sldId id="269" r:id="rId13"/>
    <p:sldId id="270" r:id="rId14"/>
    <p:sldId id="271"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17" autoAdjust="0"/>
    <p:restoredTop sz="82064" autoAdjust="0"/>
  </p:normalViewPr>
  <p:slideViewPr>
    <p:cSldViewPr snapToGrid="0">
      <p:cViewPr varScale="1">
        <p:scale>
          <a:sx n="91" d="100"/>
          <a:sy n="91" d="100"/>
        </p:scale>
        <p:origin x="370" y="53"/>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7C0B9DB-8456-41AC-9591-40C79B8BEE3F}" type="datetimeFigureOut">
              <a:rPr lang="en-US" smtClean="0"/>
              <a:pPr/>
              <a:t>10/13/2020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15DAE14-190C-49F1-8B80-0C9F60DF23B3}" type="slidenum">
              <a:rPr lang="en-US" smtClean="0"/>
              <a:pPr/>
              <a:t>‹#›</a:t>
            </a:fld>
            <a:endParaRPr lang="en-US" dirty="0"/>
          </a:p>
        </p:txBody>
      </p:sp>
    </p:spTree>
    <p:extLst>
      <p:ext uri="{BB962C8B-B14F-4D97-AF65-F5344CB8AC3E}">
        <p14:creationId xmlns:p14="http://schemas.microsoft.com/office/powerpoint/2010/main" val="33976167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36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
        <p:nvSpPr>
          <p:cNvPr id="1536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513FCD36-A62C-4244-8D83-8D936A88D002}" type="slidenum">
              <a:rPr lang="en-US" altLang="en-US"/>
              <a:pPr/>
              <a:t>1</a:t>
            </a:fld>
            <a:endParaRPr lang="en-US" altLang="en-US"/>
          </a:p>
        </p:txBody>
      </p:sp>
    </p:spTree>
    <p:extLst>
      <p:ext uri="{BB962C8B-B14F-4D97-AF65-F5344CB8AC3E}">
        <p14:creationId xmlns:p14="http://schemas.microsoft.com/office/powerpoint/2010/main" val="29667085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dirty="0"/>
          </a:p>
        </p:txBody>
      </p:sp>
      <p:sp>
        <p:nvSpPr>
          <p:cNvPr id="1741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EDAB33A8-915D-45BA-B06D-3536118C3F3F}" type="slidenum">
              <a:rPr lang="en-US" altLang="en-US"/>
              <a:pPr/>
              <a:t>3</a:t>
            </a:fld>
            <a:endParaRPr lang="en-US" altLang="en-US"/>
          </a:p>
        </p:txBody>
      </p:sp>
    </p:spTree>
    <p:extLst>
      <p:ext uri="{BB962C8B-B14F-4D97-AF65-F5344CB8AC3E}">
        <p14:creationId xmlns:p14="http://schemas.microsoft.com/office/powerpoint/2010/main" val="8296931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conducting a resilience assessment we found that the Cache la Poudre Watershed seems to be in</a:t>
            </a:r>
            <a:r>
              <a:rPr lang="en-US" baseline="0" dirty="0"/>
              <a:t> a stage of rapid growth</a:t>
            </a:r>
          </a:p>
          <a:p>
            <a:r>
              <a:rPr lang="en-US" dirty="0"/>
              <a:t>The future of the watershed is uncertain because different</a:t>
            </a:r>
            <a:r>
              <a:rPr lang="en-US" baseline="0" dirty="0"/>
              <a:t> management approaches can be taken to achieve alternate outcomes</a:t>
            </a:r>
          </a:p>
          <a:p>
            <a:r>
              <a:rPr lang="en-US" baseline="0" dirty="0"/>
              <a:t>We determined that land ethic and population growth are key drivers that may lead to different scenarios and outcomes within the watershed</a:t>
            </a:r>
          </a:p>
          <a:p>
            <a:r>
              <a:rPr lang="en-US" baseline="0" dirty="0"/>
              <a:t>Attempting to predict future scenarios can give some insight to stakeholders and may influence management decisions to achieve a specific future condition</a:t>
            </a:r>
            <a:endParaRPr lang="en-US" dirty="0"/>
          </a:p>
        </p:txBody>
      </p:sp>
      <p:sp>
        <p:nvSpPr>
          <p:cNvPr id="4" name="Slide Number Placeholder 3"/>
          <p:cNvSpPr>
            <a:spLocks noGrp="1"/>
          </p:cNvSpPr>
          <p:nvPr>
            <p:ph type="sldNum" sz="quarter" idx="10"/>
          </p:nvPr>
        </p:nvSpPr>
        <p:spPr/>
        <p:txBody>
          <a:bodyPr/>
          <a:lstStyle/>
          <a:p>
            <a:fld id="{F15DAE14-190C-49F1-8B80-0C9F60DF23B3}" type="slidenum">
              <a:rPr lang="en-US" smtClean="0"/>
              <a:pPr/>
              <a:t>4</a:t>
            </a:fld>
            <a:endParaRPr lang="en-US"/>
          </a:p>
        </p:txBody>
      </p:sp>
    </p:spTree>
    <p:extLst>
      <p:ext uri="{BB962C8B-B14F-4D97-AF65-F5344CB8AC3E}">
        <p14:creationId xmlns:p14="http://schemas.microsoft.com/office/powerpoint/2010/main" val="21584302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identified our main stakeholder</a:t>
            </a:r>
            <a:r>
              <a:rPr lang="en-US" baseline="0" dirty="0"/>
              <a:t> groups as energy producers, land owners, commercial operators, recreationalists, water rights holders, and natural resource agencies. </a:t>
            </a:r>
          </a:p>
          <a:p>
            <a:r>
              <a:rPr lang="en-US" baseline="0" dirty="0"/>
              <a:t>Looking at the power or influence each of these groups have we determined that energy producers </a:t>
            </a:r>
            <a:endParaRPr lang="en-US" dirty="0"/>
          </a:p>
        </p:txBody>
      </p:sp>
      <p:sp>
        <p:nvSpPr>
          <p:cNvPr id="4" name="Slide Number Placeholder 3"/>
          <p:cNvSpPr>
            <a:spLocks noGrp="1"/>
          </p:cNvSpPr>
          <p:nvPr>
            <p:ph type="sldNum" sz="quarter" idx="10"/>
          </p:nvPr>
        </p:nvSpPr>
        <p:spPr/>
        <p:txBody>
          <a:bodyPr/>
          <a:lstStyle/>
          <a:p>
            <a:fld id="{F15DAE14-190C-49F1-8B80-0C9F60DF23B3}" type="slidenum">
              <a:rPr lang="en-US" smtClean="0"/>
              <a:pPr/>
              <a:t>5</a:t>
            </a:fld>
            <a:endParaRPr lang="en-US"/>
          </a:p>
        </p:txBody>
      </p:sp>
    </p:spTree>
    <p:extLst>
      <p:ext uri="{BB962C8B-B14F-4D97-AF65-F5344CB8AC3E}">
        <p14:creationId xmlns:p14="http://schemas.microsoft.com/office/powerpoint/2010/main" val="24923850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get stakeholders involved and informed on the project we developed three main activities</a:t>
            </a:r>
          </a:p>
          <a:p>
            <a:r>
              <a:rPr lang="en-US" dirty="0"/>
              <a:t>Community mapping would</a:t>
            </a:r>
            <a:r>
              <a:rPr lang="en-US" baseline="0" dirty="0"/>
              <a:t> be bringing the stakeholders together to look at a map of the cache la Poudre watershed an learn about the ecological, economic, and social characteristics of the watershed.</a:t>
            </a:r>
          </a:p>
          <a:p>
            <a:r>
              <a:rPr lang="en-US" baseline="0" dirty="0"/>
              <a:t>Site Visits are used to get the stakeholders out into the field to visit area within the watershed that have been identified as valuable or controversial by the group. This can help create a better understanding among the group members</a:t>
            </a:r>
          </a:p>
          <a:p>
            <a:r>
              <a:rPr lang="en-US" baseline="0" dirty="0"/>
              <a:t>Interdisciplinary education panels bring in professionals to inform the group of stakeholders on specific topics and can help to fill knowledge gaps within the group and put everyone at the same level of knowledge on important subjects that may influence decisions</a:t>
            </a:r>
            <a:endParaRPr lang="en-US" dirty="0"/>
          </a:p>
        </p:txBody>
      </p:sp>
      <p:sp>
        <p:nvSpPr>
          <p:cNvPr id="4" name="Slide Number Placeholder 3"/>
          <p:cNvSpPr>
            <a:spLocks noGrp="1"/>
          </p:cNvSpPr>
          <p:nvPr>
            <p:ph type="sldNum" sz="quarter" idx="10"/>
          </p:nvPr>
        </p:nvSpPr>
        <p:spPr/>
        <p:txBody>
          <a:bodyPr/>
          <a:lstStyle/>
          <a:p>
            <a:fld id="{F15DAE14-190C-49F1-8B80-0C9F60DF23B3}" type="slidenum">
              <a:rPr lang="en-US" smtClean="0"/>
              <a:pPr/>
              <a:t>6</a:t>
            </a:fld>
            <a:endParaRPr lang="en-US"/>
          </a:p>
        </p:txBody>
      </p:sp>
    </p:spTree>
    <p:extLst>
      <p:ext uri="{BB962C8B-B14F-4D97-AF65-F5344CB8AC3E}">
        <p14:creationId xmlns:p14="http://schemas.microsoft.com/office/powerpoint/2010/main" val="10473401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5CAF3C6E-BB1A-466C-8A9A-269978D55101}" type="datetimeFigureOut">
              <a:rPr lang="en-US" smtClean="0"/>
              <a:pPr/>
              <a:t>10/13/2020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65B1B8E-8811-4128-A7CD-2DEDF59D6746}" type="slidenum">
              <a:rPr lang="en-US" smtClean="0"/>
              <a:pPr/>
              <a:t>‹#›</a:t>
            </a:fld>
            <a:endParaRPr lang="en-US" dirty="0"/>
          </a:p>
        </p:txBody>
      </p:sp>
    </p:spTree>
    <p:extLst>
      <p:ext uri="{BB962C8B-B14F-4D97-AF65-F5344CB8AC3E}">
        <p14:creationId xmlns:p14="http://schemas.microsoft.com/office/powerpoint/2010/main" val="31092754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CAF3C6E-BB1A-466C-8A9A-269978D55101}" type="datetimeFigureOut">
              <a:rPr lang="en-US" smtClean="0"/>
              <a:pPr/>
              <a:t>10/13/2020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65B1B8E-8811-4128-A7CD-2DEDF59D6746}" type="slidenum">
              <a:rPr lang="en-US" smtClean="0"/>
              <a:pPr/>
              <a:t>‹#›</a:t>
            </a:fld>
            <a:endParaRPr lang="en-US" dirty="0"/>
          </a:p>
        </p:txBody>
      </p:sp>
    </p:spTree>
    <p:extLst>
      <p:ext uri="{BB962C8B-B14F-4D97-AF65-F5344CB8AC3E}">
        <p14:creationId xmlns:p14="http://schemas.microsoft.com/office/powerpoint/2010/main" val="3303382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CAF3C6E-BB1A-466C-8A9A-269978D55101}" type="datetimeFigureOut">
              <a:rPr lang="en-US" smtClean="0"/>
              <a:pPr/>
              <a:t>10/13/2020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65B1B8E-8811-4128-A7CD-2DEDF59D6746}" type="slidenum">
              <a:rPr lang="en-US" smtClean="0"/>
              <a:pPr/>
              <a:t>‹#›</a:t>
            </a:fld>
            <a:endParaRPr lang="en-US" dirty="0"/>
          </a:p>
        </p:txBody>
      </p:sp>
    </p:spTree>
    <p:extLst>
      <p:ext uri="{BB962C8B-B14F-4D97-AF65-F5344CB8AC3E}">
        <p14:creationId xmlns:p14="http://schemas.microsoft.com/office/powerpoint/2010/main" val="37009362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CAF3C6E-BB1A-466C-8A9A-269978D55101}" type="datetimeFigureOut">
              <a:rPr lang="en-US" smtClean="0"/>
              <a:pPr/>
              <a:t>10/13/2020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65B1B8E-8811-4128-A7CD-2DEDF59D6746}" type="slidenum">
              <a:rPr lang="en-US" smtClean="0"/>
              <a:pPr/>
              <a:t>‹#›</a:t>
            </a:fld>
            <a:endParaRPr lang="en-US" dirty="0"/>
          </a:p>
        </p:txBody>
      </p:sp>
    </p:spTree>
    <p:extLst>
      <p:ext uri="{BB962C8B-B14F-4D97-AF65-F5344CB8AC3E}">
        <p14:creationId xmlns:p14="http://schemas.microsoft.com/office/powerpoint/2010/main" val="38068224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CAF3C6E-BB1A-466C-8A9A-269978D55101}" type="datetimeFigureOut">
              <a:rPr lang="en-US" smtClean="0"/>
              <a:pPr/>
              <a:t>10/13/2020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65B1B8E-8811-4128-A7CD-2DEDF59D6746}" type="slidenum">
              <a:rPr lang="en-US" smtClean="0"/>
              <a:pPr/>
              <a:t>‹#›</a:t>
            </a:fld>
            <a:endParaRPr lang="en-US" dirty="0"/>
          </a:p>
        </p:txBody>
      </p:sp>
    </p:spTree>
    <p:extLst>
      <p:ext uri="{BB962C8B-B14F-4D97-AF65-F5344CB8AC3E}">
        <p14:creationId xmlns:p14="http://schemas.microsoft.com/office/powerpoint/2010/main" val="2301397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CAF3C6E-BB1A-466C-8A9A-269978D55101}" type="datetimeFigureOut">
              <a:rPr lang="en-US" smtClean="0"/>
              <a:pPr/>
              <a:t>10/13/2020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65B1B8E-8811-4128-A7CD-2DEDF59D6746}" type="slidenum">
              <a:rPr lang="en-US" smtClean="0"/>
              <a:pPr/>
              <a:t>‹#›</a:t>
            </a:fld>
            <a:endParaRPr lang="en-US" dirty="0"/>
          </a:p>
        </p:txBody>
      </p:sp>
    </p:spTree>
    <p:extLst>
      <p:ext uri="{BB962C8B-B14F-4D97-AF65-F5344CB8AC3E}">
        <p14:creationId xmlns:p14="http://schemas.microsoft.com/office/powerpoint/2010/main" val="2517563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CAF3C6E-BB1A-466C-8A9A-269978D55101}" type="datetimeFigureOut">
              <a:rPr lang="en-US" smtClean="0"/>
              <a:pPr/>
              <a:t>10/13/2020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765B1B8E-8811-4128-A7CD-2DEDF59D6746}" type="slidenum">
              <a:rPr lang="en-US" smtClean="0"/>
              <a:pPr/>
              <a:t>‹#›</a:t>
            </a:fld>
            <a:endParaRPr lang="en-US" dirty="0"/>
          </a:p>
        </p:txBody>
      </p:sp>
    </p:spTree>
    <p:extLst>
      <p:ext uri="{BB962C8B-B14F-4D97-AF65-F5344CB8AC3E}">
        <p14:creationId xmlns:p14="http://schemas.microsoft.com/office/powerpoint/2010/main" val="42179100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CAF3C6E-BB1A-466C-8A9A-269978D55101}" type="datetimeFigureOut">
              <a:rPr lang="en-US" smtClean="0"/>
              <a:pPr/>
              <a:t>10/13/2020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765B1B8E-8811-4128-A7CD-2DEDF59D6746}" type="slidenum">
              <a:rPr lang="en-US" smtClean="0"/>
              <a:pPr/>
              <a:t>‹#›</a:t>
            </a:fld>
            <a:endParaRPr lang="en-US" dirty="0"/>
          </a:p>
        </p:txBody>
      </p:sp>
    </p:spTree>
    <p:extLst>
      <p:ext uri="{BB962C8B-B14F-4D97-AF65-F5344CB8AC3E}">
        <p14:creationId xmlns:p14="http://schemas.microsoft.com/office/powerpoint/2010/main" val="30434042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CAF3C6E-BB1A-466C-8A9A-269978D55101}" type="datetimeFigureOut">
              <a:rPr lang="en-US" smtClean="0"/>
              <a:pPr/>
              <a:t>10/13/2020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765B1B8E-8811-4128-A7CD-2DEDF59D6746}" type="slidenum">
              <a:rPr lang="en-US" smtClean="0"/>
              <a:pPr/>
              <a:t>‹#›</a:t>
            </a:fld>
            <a:endParaRPr lang="en-US" dirty="0"/>
          </a:p>
        </p:txBody>
      </p:sp>
    </p:spTree>
    <p:extLst>
      <p:ext uri="{BB962C8B-B14F-4D97-AF65-F5344CB8AC3E}">
        <p14:creationId xmlns:p14="http://schemas.microsoft.com/office/powerpoint/2010/main" val="39491718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CAF3C6E-BB1A-466C-8A9A-269978D55101}" type="datetimeFigureOut">
              <a:rPr lang="en-US" smtClean="0"/>
              <a:pPr/>
              <a:t>10/13/2020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65B1B8E-8811-4128-A7CD-2DEDF59D6746}" type="slidenum">
              <a:rPr lang="en-US" smtClean="0"/>
              <a:pPr/>
              <a:t>‹#›</a:t>
            </a:fld>
            <a:endParaRPr lang="en-US" dirty="0"/>
          </a:p>
        </p:txBody>
      </p:sp>
    </p:spTree>
    <p:extLst>
      <p:ext uri="{BB962C8B-B14F-4D97-AF65-F5344CB8AC3E}">
        <p14:creationId xmlns:p14="http://schemas.microsoft.com/office/powerpoint/2010/main" val="1448634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CAF3C6E-BB1A-466C-8A9A-269978D55101}" type="datetimeFigureOut">
              <a:rPr lang="en-US" smtClean="0"/>
              <a:pPr/>
              <a:t>10/13/2020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65B1B8E-8811-4128-A7CD-2DEDF59D6746}" type="slidenum">
              <a:rPr lang="en-US" smtClean="0"/>
              <a:pPr/>
              <a:t>‹#›</a:t>
            </a:fld>
            <a:endParaRPr lang="en-US" dirty="0"/>
          </a:p>
        </p:txBody>
      </p:sp>
    </p:spTree>
    <p:extLst>
      <p:ext uri="{BB962C8B-B14F-4D97-AF65-F5344CB8AC3E}">
        <p14:creationId xmlns:p14="http://schemas.microsoft.com/office/powerpoint/2010/main" val="25950884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CAF3C6E-BB1A-466C-8A9A-269978D55101}" type="datetimeFigureOut">
              <a:rPr lang="en-US" smtClean="0"/>
              <a:pPr/>
              <a:t>10/13/2020</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65B1B8E-8811-4128-A7CD-2DEDF59D6746}" type="slidenum">
              <a:rPr lang="en-US" smtClean="0"/>
              <a:pPr/>
              <a:t>‹#›</a:t>
            </a:fld>
            <a:endParaRPr lang="en-US" dirty="0"/>
          </a:p>
        </p:txBody>
      </p:sp>
    </p:spTree>
    <p:extLst>
      <p:ext uri="{BB962C8B-B14F-4D97-AF65-F5344CB8AC3E}">
        <p14:creationId xmlns:p14="http://schemas.microsoft.com/office/powerpoint/2010/main" val="3438947916"/>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jpeg"/><Relationship Id="rId5" Type="http://schemas.openxmlformats.org/officeDocument/2006/relationships/image" Target="../media/image3.jpe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7.xml"/><Relationship Id="rId5" Type="http://schemas.openxmlformats.org/officeDocument/2006/relationships/image" Target="../media/image10.jpeg"/><Relationship Id="rId4" Type="http://schemas.openxmlformats.org/officeDocument/2006/relationships/image" Target="../media/image9.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7" name="Picture 9"/>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62200" y="3810000"/>
            <a:ext cx="3646714" cy="25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38" name="Picture 3"/>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362200" y="1066800"/>
            <a:ext cx="3657600" cy="274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39" name="Picture 13"/>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995851" y="3733800"/>
            <a:ext cx="3681549" cy="259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40" name="Picture 8"/>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994400" y="1066800"/>
            <a:ext cx="3683000" cy="274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0" y="-152400"/>
            <a:ext cx="12192000" cy="1079500"/>
          </a:xfrm>
        </p:spPr>
        <p:txBody>
          <a:bodyPr rtlCol="0">
            <a:noAutofit/>
          </a:bodyPr>
          <a:lstStyle/>
          <a:p>
            <a:pPr>
              <a:defRPr/>
            </a:pPr>
            <a:r>
              <a:rPr lang="en-US" sz="44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Scenario Planning for the Cache la Poudre Watershed</a:t>
            </a:r>
          </a:p>
        </p:txBody>
      </p:sp>
      <p:sp>
        <p:nvSpPr>
          <p:cNvPr id="3" name="Subtitle 2"/>
          <p:cNvSpPr>
            <a:spLocks noGrp="1"/>
          </p:cNvSpPr>
          <p:nvPr>
            <p:ph type="subTitle" idx="1"/>
          </p:nvPr>
        </p:nvSpPr>
        <p:spPr>
          <a:xfrm>
            <a:off x="1524000" y="6324600"/>
            <a:ext cx="8991600" cy="533400"/>
          </a:xfrm>
          <a:solidFill>
            <a:schemeClr val="bg1"/>
          </a:solidFill>
        </p:spPr>
        <p:txBody>
          <a:bodyPr rtlCol="0">
            <a:normAutofit fontScale="77500" lnSpcReduction="20000"/>
          </a:bodyPr>
          <a:lstStyle/>
          <a:p>
            <a:pPr>
              <a:defRPr/>
            </a:pPr>
            <a:r>
              <a:rPr lang="en-US" sz="1800" dirty="0"/>
              <a:t>Tanner </a:t>
            </a:r>
            <a:r>
              <a:rPr lang="en-US" sz="1800" dirty="0" err="1"/>
              <a:t>Craigmile</a:t>
            </a:r>
            <a:r>
              <a:rPr lang="en-US" sz="1800" dirty="0"/>
              <a:t>   Taylor Hunter   Jacqui Marquez    Kris Smith   Tyler Todd   Savannah Warwick</a:t>
            </a:r>
          </a:p>
          <a:p>
            <a:pPr>
              <a:defRPr/>
            </a:pPr>
            <a:r>
              <a:rPr lang="en-US" sz="1800" dirty="0"/>
              <a:t>NR 420 – Integrated Ecosystem Management</a:t>
            </a:r>
          </a:p>
          <a:p>
            <a:pPr>
              <a:defRPr/>
            </a:pPr>
            <a:endParaRPr lang="en-US" dirty="0"/>
          </a:p>
        </p:txBody>
      </p:sp>
      <p:sp>
        <p:nvSpPr>
          <p:cNvPr id="14343" name="Rectangle 7"/>
          <p:cNvSpPr>
            <a:spLocks noChangeArrowheads="1"/>
          </p:cNvSpPr>
          <p:nvPr/>
        </p:nvSpPr>
        <p:spPr bwMode="auto">
          <a:xfrm>
            <a:off x="7467600" y="3657600"/>
            <a:ext cx="2590800"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9pPr>
          </a:lstStyle>
          <a:p>
            <a:endParaRPr lang="en-US" altLang="en-US" sz="800">
              <a:solidFill>
                <a:schemeClr val="bg1"/>
              </a:solidFill>
            </a:endParaRPr>
          </a:p>
          <a:p>
            <a:r>
              <a:rPr lang="en-US" altLang="en-US" sz="700">
                <a:solidFill>
                  <a:schemeClr val="bg1"/>
                </a:solidFill>
              </a:rPr>
              <a:t>http://www.fcgov.com/visitor/galleries/foco/slide_0.jpg</a:t>
            </a:r>
          </a:p>
        </p:txBody>
      </p:sp>
      <p:sp>
        <p:nvSpPr>
          <p:cNvPr id="14344" name="Rectangle 10"/>
          <p:cNvSpPr>
            <a:spLocks noChangeArrowheads="1"/>
          </p:cNvSpPr>
          <p:nvPr/>
        </p:nvSpPr>
        <p:spPr bwMode="auto">
          <a:xfrm>
            <a:off x="6705600" y="1066801"/>
            <a:ext cx="4572000"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9pPr>
          </a:lstStyle>
          <a:p>
            <a:r>
              <a:rPr lang="en-US" altLang="en-US" sz="700">
                <a:solidFill>
                  <a:schemeClr val="bg1"/>
                </a:solidFill>
              </a:rPr>
              <a:t>http://943loudwire.com/horsetooth-reservoir-water-level-dropping-quickly/</a:t>
            </a:r>
          </a:p>
        </p:txBody>
      </p:sp>
      <p:sp>
        <p:nvSpPr>
          <p:cNvPr id="14345" name="Rectangle 11"/>
          <p:cNvSpPr>
            <a:spLocks noChangeArrowheads="1"/>
          </p:cNvSpPr>
          <p:nvPr/>
        </p:nvSpPr>
        <p:spPr bwMode="auto">
          <a:xfrm>
            <a:off x="3614058" y="3707676"/>
            <a:ext cx="29718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9pPr>
          </a:lstStyle>
          <a:p>
            <a:endParaRPr lang="en-US" altLang="en-US" sz="700" dirty="0">
              <a:solidFill>
                <a:schemeClr val="bg1"/>
              </a:solidFill>
            </a:endParaRPr>
          </a:p>
          <a:p>
            <a:r>
              <a:rPr lang="en-US" altLang="en-US" sz="700" dirty="0">
                <a:solidFill>
                  <a:schemeClr val="bg1"/>
                </a:solidFill>
              </a:rPr>
              <a:t>https://opiegp.files.wordpress.com/2012/09/img_2143.jpg</a:t>
            </a:r>
          </a:p>
        </p:txBody>
      </p:sp>
      <p:sp>
        <p:nvSpPr>
          <p:cNvPr id="14346" name="Rectangle 12"/>
          <p:cNvSpPr>
            <a:spLocks noChangeArrowheads="1"/>
          </p:cNvSpPr>
          <p:nvPr/>
        </p:nvSpPr>
        <p:spPr bwMode="auto">
          <a:xfrm>
            <a:off x="2301240" y="990600"/>
            <a:ext cx="3733800"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9pPr>
          </a:lstStyle>
          <a:p>
            <a:endParaRPr lang="en-US" altLang="en-US" sz="700" dirty="0">
              <a:solidFill>
                <a:schemeClr val="bg1"/>
              </a:solidFill>
            </a:endParaRPr>
          </a:p>
          <a:p>
            <a:r>
              <a:rPr lang="en-US" altLang="en-US" sz="600" dirty="0">
                <a:solidFill>
                  <a:schemeClr val="bg1"/>
                </a:solidFill>
              </a:rPr>
              <a:t>http://tramping-around.wikispaces.com/file/view/cache-la-poudre-river.jpg/171290119/cache-la-poudre-river.jpg</a:t>
            </a:r>
          </a:p>
        </p:txBody>
      </p:sp>
    </p:spTree>
    <p:extLst>
      <p:ext uri="{BB962C8B-B14F-4D97-AF65-F5344CB8AC3E}">
        <p14:creationId xmlns:p14="http://schemas.microsoft.com/office/powerpoint/2010/main" val="28653831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3000"/>
                <a:satMod val="150000"/>
                <a:shade val="98000"/>
                <a:lumMod val="102000"/>
                <a:alpha val="0"/>
              </a:schemeClr>
            </a:gs>
            <a:gs pos="50000">
              <a:schemeClr val="bg2">
                <a:tint val="98000"/>
                <a:satMod val="130000"/>
                <a:shade val="90000"/>
                <a:lumMod val="103000"/>
              </a:schemeClr>
            </a:gs>
            <a:gs pos="100000">
              <a:schemeClr val="bg2">
                <a:shade val="63000"/>
                <a:satMod val="120000"/>
              </a:schemeClr>
            </a:gs>
          </a:gsLst>
          <a:lin ang="5400000" scaled="0"/>
        </a:gradFill>
        <a:effectLst/>
      </p:bgPr>
    </p:bg>
    <p:spTree>
      <p:nvGrpSpPr>
        <p:cNvPr id="1" name=""/>
        <p:cNvGrpSpPr/>
        <p:nvPr/>
      </p:nvGrpSpPr>
      <p:grpSpPr>
        <a:xfrm>
          <a:off x="0" y="0"/>
          <a:ext cx="0" cy="0"/>
          <a:chOff x="0" y="0"/>
          <a:chExt cx="0" cy="0"/>
        </a:xfrm>
      </p:grpSpPr>
      <p:pic>
        <p:nvPicPr>
          <p:cNvPr id="3" name="Picture 2" descr="sanfranNR420.jpg"/>
          <p:cNvPicPr>
            <a:picLocks noChangeAspect="1"/>
          </p:cNvPicPr>
          <p:nvPr/>
        </p:nvPicPr>
        <p:blipFill>
          <a:blip r:embed="rId2" cstate="print">
            <a:alphaModFix amt="30000"/>
            <a:extLst>
              <a:ext uri="{28A0092B-C50C-407E-A947-70E740481C1C}">
                <a14:useLocalDpi xmlns:a14="http://schemas.microsoft.com/office/drawing/2010/main" val="0"/>
              </a:ext>
            </a:extLst>
          </a:blip>
          <a:stretch>
            <a:fillRect/>
          </a:stretch>
        </p:blipFill>
        <p:spPr>
          <a:xfrm>
            <a:off x="-66562" y="0"/>
            <a:ext cx="12258562" cy="6857999"/>
          </a:xfrm>
          <a:prstGeom prst="rect">
            <a:avLst/>
          </a:prstGeom>
          <a:ln>
            <a:noFill/>
          </a:ln>
          <a:effectLst>
            <a:softEdge rad="112500"/>
          </a:effectLst>
        </p:spPr>
      </p:pic>
      <p:sp>
        <p:nvSpPr>
          <p:cNvPr id="2" name="TextBox 1"/>
          <p:cNvSpPr txBox="1"/>
          <p:nvPr/>
        </p:nvSpPr>
        <p:spPr>
          <a:xfrm>
            <a:off x="163091" y="132873"/>
            <a:ext cx="7620000" cy="584776"/>
          </a:xfrm>
          <a:prstGeom prst="rect">
            <a:avLst/>
          </a:prstGeom>
          <a:noFill/>
        </p:spPr>
        <p:txBody>
          <a:bodyPr wrap="square" rtlCol="0">
            <a:spAutoFit/>
          </a:bodyPr>
          <a:lstStyle/>
          <a:p>
            <a:r>
              <a:rPr lang="en-US" sz="3200" b="1" dirty="0"/>
              <a:t>San Francisco, CA Scenario</a:t>
            </a:r>
          </a:p>
        </p:txBody>
      </p:sp>
      <p:sp>
        <p:nvSpPr>
          <p:cNvPr id="5" name="TextBox 4"/>
          <p:cNvSpPr txBox="1"/>
          <p:nvPr/>
        </p:nvSpPr>
        <p:spPr>
          <a:xfrm>
            <a:off x="218405" y="616149"/>
            <a:ext cx="11540784" cy="6555641"/>
          </a:xfrm>
          <a:prstGeom prst="rect">
            <a:avLst/>
          </a:prstGeom>
          <a:noFill/>
          <a:ln>
            <a:noFill/>
          </a:ln>
        </p:spPr>
        <p:txBody>
          <a:bodyPr wrap="square" rtlCol="0">
            <a:spAutoFit/>
          </a:bodyPr>
          <a:lstStyle/>
          <a:p>
            <a:r>
              <a:rPr lang="en-US" sz="2400" u="sng" dirty="0"/>
              <a:t>Signals</a:t>
            </a:r>
          </a:p>
          <a:p>
            <a:pPr marL="342900" indent="-342900">
              <a:buFont typeface="Arial"/>
              <a:buChar char="•"/>
            </a:pPr>
            <a:r>
              <a:rPr lang="en-US" sz="2000" dirty="0"/>
              <a:t>High population growth (</a:t>
            </a:r>
            <a:r>
              <a:rPr lang="en-US" sz="2000" u="sng" dirty="0"/>
              <a:t>&gt;</a:t>
            </a:r>
            <a:r>
              <a:rPr lang="en-US" sz="2000" dirty="0"/>
              <a:t> 7% annually)</a:t>
            </a:r>
          </a:p>
          <a:p>
            <a:pPr marL="342900" indent="-342900">
              <a:buFont typeface="Arial"/>
              <a:buChar char="•"/>
            </a:pPr>
            <a:r>
              <a:rPr lang="en-US" sz="2000" dirty="0"/>
              <a:t>Prosperous economy—high ingenuity and technological advances</a:t>
            </a:r>
          </a:p>
          <a:p>
            <a:pPr marL="342900" indent="-342900">
              <a:buFont typeface="Arial"/>
              <a:buChar char="•"/>
            </a:pPr>
            <a:r>
              <a:rPr lang="en-US" sz="2000" dirty="0"/>
              <a:t>Increase in environmental policies and political activism from community members</a:t>
            </a:r>
          </a:p>
          <a:p>
            <a:pPr marL="342900" indent="-342900">
              <a:buFont typeface="Arial"/>
              <a:buChar char="•"/>
            </a:pPr>
            <a:r>
              <a:rPr lang="en-US" sz="2000" dirty="0"/>
              <a:t>Decentralized food and energy production</a:t>
            </a:r>
          </a:p>
          <a:p>
            <a:pPr marL="342900" indent="-342900">
              <a:buFont typeface="Arial"/>
              <a:buChar char="•"/>
            </a:pPr>
            <a:r>
              <a:rPr lang="en-US" sz="2000" dirty="0"/>
              <a:t>High business participation in conservation incentives—PES, land easements, sustainable practices</a:t>
            </a:r>
          </a:p>
          <a:p>
            <a:pPr marL="342900" indent="-342900">
              <a:buFont typeface="Arial"/>
              <a:buChar char="•"/>
            </a:pPr>
            <a:r>
              <a:rPr lang="en-US" sz="2000" dirty="0"/>
              <a:t>Increase in community-based events—farmer’s markets, entertainment, outdoor recreation, volunteering</a:t>
            </a:r>
          </a:p>
          <a:p>
            <a:pPr marL="342900" indent="-342900">
              <a:buFont typeface="Arial"/>
              <a:buChar char="•"/>
            </a:pPr>
            <a:r>
              <a:rPr lang="en-US" sz="2000" dirty="0"/>
              <a:t>Pristine air and water quality—regulation and participation</a:t>
            </a:r>
          </a:p>
          <a:p>
            <a:pPr marL="342900" indent="-342900">
              <a:buFont typeface="Arial"/>
              <a:buChar char="•"/>
            </a:pPr>
            <a:r>
              <a:rPr lang="en-US" sz="2000" dirty="0"/>
              <a:t>Decline of NISP project, restored historical flood regime and connectivity of riparian habitat</a:t>
            </a:r>
          </a:p>
          <a:p>
            <a:pPr marL="342900" indent="-342900">
              <a:buFont typeface="Arial"/>
              <a:buChar char="•"/>
            </a:pPr>
            <a:r>
              <a:rPr lang="en-US" sz="2000" dirty="0"/>
              <a:t>High wildlife presence and habitat connectivity corridors</a:t>
            </a:r>
          </a:p>
          <a:p>
            <a:endParaRPr lang="en-US" dirty="0"/>
          </a:p>
          <a:p>
            <a:r>
              <a:rPr lang="en-US" sz="2400" u="sng" dirty="0"/>
              <a:t>Management Recommendations</a:t>
            </a:r>
          </a:p>
          <a:p>
            <a:pPr marL="346075" lvl="1" indent="-346075">
              <a:buFont typeface="Arial" pitchFamily="34" charset="0"/>
              <a:buChar char="•"/>
            </a:pPr>
            <a:r>
              <a:rPr lang="en-US" sz="2000" dirty="0"/>
              <a:t>Concentrated, vertical development</a:t>
            </a:r>
          </a:p>
          <a:p>
            <a:pPr marL="346075" lvl="1" indent="-346075">
              <a:buFont typeface="Arial" pitchFamily="34" charset="0"/>
              <a:buChar char="•"/>
            </a:pPr>
            <a:r>
              <a:rPr lang="en-US" sz="2000" dirty="0"/>
              <a:t>Enforced </a:t>
            </a:r>
            <a:r>
              <a:rPr lang="en-US" sz="2000" dirty="0" err="1"/>
              <a:t>xeriscaping</a:t>
            </a:r>
            <a:r>
              <a:rPr lang="en-US" sz="2000" dirty="0"/>
              <a:t> </a:t>
            </a:r>
          </a:p>
          <a:p>
            <a:pPr marL="346075" lvl="1" indent="-346075">
              <a:buFont typeface="Arial" pitchFamily="34" charset="0"/>
              <a:buChar char="•"/>
            </a:pPr>
            <a:r>
              <a:rPr lang="en-US" sz="2000" dirty="0"/>
              <a:t>Reallocating city/public land for community gardens and composting sites</a:t>
            </a:r>
          </a:p>
          <a:p>
            <a:pPr>
              <a:buFont typeface="Arial" pitchFamily="34" charset="0"/>
              <a:buChar char="•"/>
            </a:pPr>
            <a:endParaRPr lang="en-US" sz="2000" u="sng" dirty="0"/>
          </a:p>
          <a:p>
            <a:pPr marL="285750" indent="-285750">
              <a:buFont typeface="Arial"/>
              <a:buChar char="•"/>
            </a:pPr>
            <a:endParaRPr lang="en-US" sz="2000" dirty="0"/>
          </a:p>
          <a:p>
            <a:pPr marL="285750" indent="-285750">
              <a:buFont typeface="Arial"/>
              <a:buChar char="•"/>
            </a:pPr>
            <a:endParaRPr lang="en-US" sz="2000" dirty="0"/>
          </a:p>
          <a:p>
            <a:endParaRPr lang="en-US" dirty="0"/>
          </a:p>
          <a:p>
            <a:endParaRPr lang="en-US" dirty="0"/>
          </a:p>
          <a:p>
            <a:endParaRPr lang="en-US" dirty="0"/>
          </a:p>
        </p:txBody>
      </p:sp>
    </p:spTree>
    <p:extLst>
      <p:ext uri="{BB962C8B-B14F-4D97-AF65-F5344CB8AC3E}">
        <p14:creationId xmlns:p14="http://schemas.microsoft.com/office/powerpoint/2010/main" val="33447894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3000"/>
                <a:satMod val="150000"/>
                <a:shade val="98000"/>
                <a:lumMod val="102000"/>
              </a:schemeClr>
            </a:gs>
            <a:gs pos="50000">
              <a:schemeClr val="bg2">
                <a:tint val="98000"/>
                <a:satMod val="130000"/>
                <a:shade val="90000"/>
                <a:lumMod val="103000"/>
              </a:schemeClr>
            </a:gs>
            <a:gs pos="100000">
              <a:schemeClr val="bg2">
                <a:shade val="63000"/>
                <a:satMod val="120000"/>
              </a:schemeClr>
            </a:gs>
          </a:gsLst>
          <a:lin ang="5400000" scaled="0"/>
        </a:gradFill>
        <a:effectLst/>
      </p:bgPr>
    </p:bg>
    <p:spTree>
      <p:nvGrpSpPr>
        <p:cNvPr id="1" name=""/>
        <p:cNvGrpSpPr/>
        <p:nvPr/>
      </p:nvGrpSpPr>
      <p:grpSpPr>
        <a:xfrm>
          <a:off x="0" y="0"/>
          <a:ext cx="0" cy="0"/>
          <a:chOff x="0" y="0"/>
          <a:chExt cx="0" cy="0"/>
        </a:xfrm>
      </p:grpSpPr>
      <p:pic>
        <p:nvPicPr>
          <p:cNvPr id="3" name="Picture 2" descr="detroitnr420.jpg"/>
          <p:cNvPicPr>
            <a:picLocks noChangeAspect="1"/>
          </p:cNvPicPr>
          <p:nvPr/>
        </p:nvPicPr>
        <p:blipFill>
          <a:blip r:embed="rId2" cstate="print">
            <a:alphaModFix amt="37000"/>
            <a:extLst>
              <a:ext uri="{28A0092B-C50C-407E-A947-70E740481C1C}">
                <a14:useLocalDpi xmlns:a14="http://schemas.microsoft.com/office/drawing/2010/main" val="0"/>
              </a:ext>
            </a:extLst>
          </a:blip>
          <a:stretch>
            <a:fillRect/>
          </a:stretch>
        </p:blipFill>
        <p:spPr>
          <a:xfrm>
            <a:off x="0" y="0"/>
            <a:ext cx="12192000" cy="6858000"/>
          </a:xfrm>
          <a:prstGeom prst="rect">
            <a:avLst/>
          </a:prstGeom>
          <a:ln>
            <a:noFill/>
          </a:ln>
          <a:effectLst>
            <a:softEdge rad="112500"/>
          </a:effectLst>
        </p:spPr>
      </p:pic>
      <p:sp>
        <p:nvSpPr>
          <p:cNvPr id="2" name="TextBox 1"/>
          <p:cNvSpPr txBox="1"/>
          <p:nvPr/>
        </p:nvSpPr>
        <p:spPr>
          <a:xfrm>
            <a:off x="284427" y="190861"/>
            <a:ext cx="7620000" cy="584776"/>
          </a:xfrm>
          <a:prstGeom prst="rect">
            <a:avLst/>
          </a:prstGeom>
          <a:noFill/>
        </p:spPr>
        <p:txBody>
          <a:bodyPr wrap="square" rtlCol="0">
            <a:spAutoFit/>
          </a:bodyPr>
          <a:lstStyle/>
          <a:p>
            <a:r>
              <a:rPr lang="en-US" sz="3200" b="1" dirty="0"/>
              <a:t>Detroit, MI Scenario</a:t>
            </a:r>
          </a:p>
        </p:txBody>
      </p:sp>
      <p:sp>
        <p:nvSpPr>
          <p:cNvPr id="5" name="Rectangle 4"/>
          <p:cNvSpPr/>
          <p:nvPr/>
        </p:nvSpPr>
        <p:spPr>
          <a:xfrm>
            <a:off x="353683" y="916275"/>
            <a:ext cx="11703676" cy="5816977"/>
          </a:xfrm>
          <a:prstGeom prst="rect">
            <a:avLst/>
          </a:prstGeom>
        </p:spPr>
        <p:txBody>
          <a:bodyPr wrap="square">
            <a:spAutoFit/>
          </a:bodyPr>
          <a:lstStyle/>
          <a:p>
            <a:r>
              <a:rPr lang="en-US" sz="2400" u="sng" dirty="0"/>
              <a:t>Signals</a:t>
            </a:r>
          </a:p>
          <a:p>
            <a:pPr marL="342900" indent="-342900">
              <a:buFont typeface="Arial"/>
              <a:buChar char="•"/>
            </a:pPr>
            <a:r>
              <a:rPr lang="en-US" sz="2000" dirty="0"/>
              <a:t>Low population growth of (</a:t>
            </a:r>
            <a:r>
              <a:rPr lang="en-US" sz="2000" u="sng" dirty="0"/>
              <a:t>&lt;</a:t>
            </a:r>
            <a:r>
              <a:rPr lang="en-US" sz="2000" dirty="0"/>
              <a:t> 3.5 annually)</a:t>
            </a:r>
          </a:p>
          <a:p>
            <a:pPr marL="342900" indent="-342900">
              <a:buFont typeface="Arial"/>
              <a:buChar char="•"/>
            </a:pPr>
            <a:r>
              <a:rPr lang="en-US" sz="2000" dirty="0"/>
              <a:t>Unmaintained property and public areas</a:t>
            </a:r>
          </a:p>
          <a:p>
            <a:pPr marL="342900" indent="-342900">
              <a:buFont typeface="Arial"/>
              <a:buChar char="•"/>
            </a:pPr>
            <a:r>
              <a:rPr lang="en-US" sz="2000" dirty="0"/>
              <a:t>Outsourced economy, imports</a:t>
            </a:r>
          </a:p>
          <a:p>
            <a:pPr marL="342900" indent="-342900">
              <a:buFont typeface="Arial"/>
              <a:buChar char="•"/>
            </a:pPr>
            <a:r>
              <a:rPr lang="en-US" sz="2000" dirty="0"/>
              <a:t>High corporate presence—centralized food and energy production</a:t>
            </a:r>
          </a:p>
          <a:p>
            <a:pPr marL="342900" indent="-342900">
              <a:buFont typeface="Arial"/>
              <a:buChar char="•"/>
            </a:pPr>
            <a:r>
              <a:rPr lang="en-US" sz="2000" dirty="0"/>
              <a:t>Dirty, degraded and infrequent natural areas</a:t>
            </a:r>
          </a:p>
          <a:p>
            <a:pPr marL="342900" indent="-342900">
              <a:buFont typeface="Arial"/>
              <a:buChar char="•"/>
            </a:pPr>
            <a:r>
              <a:rPr lang="en-US" sz="2000" dirty="0"/>
              <a:t>Poor air and water quality—low environmental regulation</a:t>
            </a:r>
          </a:p>
          <a:p>
            <a:pPr marL="342900" indent="-342900">
              <a:buFont typeface="Arial"/>
              <a:buChar char="•"/>
            </a:pPr>
            <a:r>
              <a:rPr lang="en-US" sz="2000" dirty="0"/>
              <a:t>Low community participation and cohesion</a:t>
            </a:r>
          </a:p>
          <a:p>
            <a:pPr marL="342900" indent="-342900">
              <a:buFont typeface="Arial"/>
              <a:buChar char="•"/>
            </a:pPr>
            <a:r>
              <a:rPr lang="en-US" sz="2000" dirty="0"/>
              <a:t>Low wildlife diversity and habitat </a:t>
            </a:r>
          </a:p>
          <a:p>
            <a:pPr marL="342900" indent="-342900">
              <a:buFont typeface="Arial"/>
              <a:buChar char="•"/>
            </a:pPr>
            <a:r>
              <a:rPr lang="en-US" sz="2000" dirty="0"/>
              <a:t>Approval of NISP project, increase development of aqueducts, loss of riparian habitat</a:t>
            </a:r>
          </a:p>
          <a:p>
            <a:pPr marL="342900" indent="-342900">
              <a:buFont typeface="Arial"/>
              <a:buChar char="•"/>
            </a:pPr>
            <a:r>
              <a:rPr lang="en-US" sz="2000" dirty="0"/>
              <a:t>High resource extraction and low environmental regulation</a:t>
            </a:r>
          </a:p>
          <a:p>
            <a:pPr marL="342900" indent="-342900">
              <a:buFont typeface="Arial"/>
              <a:buChar char="•"/>
            </a:pPr>
            <a:endParaRPr lang="en-US" sz="2000" dirty="0"/>
          </a:p>
          <a:p>
            <a:r>
              <a:rPr lang="en-US" sz="2400" u="sng" dirty="0"/>
              <a:t>Management Recommendations</a:t>
            </a:r>
          </a:p>
          <a:p>
            <a:pPr indent="290513">
              <a:buFont typeface="Arial" pitchFamily="34" charset="0"/>
              <a:buChar char="•"/>
            </a:pPr>
            <a:r>
              <a:rPr lang="en-US" sz="2000" dirty="0"/>
              <a:t>Increasing environmental curriculum in school system</a:t>
            </a:r>
          </a:p>
          <a:p>
            <a:pPr indent="346075">
              <a:buFont typeface="Arial" pitchFamily="34" charset="0"/>
              <a:buChar char="•"/>
            </a:pPr>
            <a:r>
              <a:rPr lang="en-US" sz="2000" dirty="0"/>
              <a:t>Improved maintenance of parks and their supporting facilities</a:t>
            </a:r>
          </a:p>
          <a:p>
            <a:pPr indent="290513">
              <a:buFont typeface="Arial" pitchFamily="34" charset="0"/>
              <a:buChar char="•"/>
            </a:pPr>
            <a:r>
              <a:rPr lang="en-US" sz="2000" dirty="0"/>
              <a:t>Hosting community oriented events (outdoors)</a:t>
            </a:r>
          </a:p>
          <a:p>
            <a:pPr>
              <a:buFont typeface="Arial" pitchFamily="34" charset="0"/>
              <a:buChar char="•"/>
            </a:pPr>
            <a:endParaRPr lang="en-US" sz="2000" dirty="0"/>
          </a:p>
          <a:p>
            <a:pPr>
              <a:buFont typeface="Arial" pitchFamily="34" charset="0"/>
              <a:buChar char="•"/>
            </a:pPr>
            <a:endParaRPr lang="en-US" sz="2400" dirty="0"/>
          </a:p>
        </p:txBody>
      </p:sp>
    </p:spTree>
    <p:extLst>
      <p:ext uri="{BB962C8B-B14F-4D97-AF65-F5344CB8AC3E}">
        <p14:creationId xmlns:p14="http://schemas.microsoft.com/office/powerpoint/2010/main" val="7286087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HoustonNR420.jpg"/>
          <p:cNvPicPr>
            <a:picLocks noChangeAspect="1"/>
          </p:cNvPicPr>
          <p:nvPr/>
        </p:nvPicPr>
        <p:blipFill>
          <a:blip r:embed="rId2" cstate="print">
            <a:alphaModFix amt="40000"/>
            <a:extLst>
              <a:ext uri="{28A0092B-C50C-407E-A947-70E740481C1C}">
                <a14:useLocalDpi xmlns:a14="http://schemas.microsoft.com/office/drawing/2010/main" val="0"/>
              </a:ext>
            </a:extLst>
          </a:blip>
          <a:stretch>
            <a:fillRect/>
          </a:stretch>
        </p:blipFill>
        <p:spPr>
          <a:xfrm>
            <a:off x="0" y="0"/>
            <a:ext cx="12191999" cy="6934071"/>
          </a:xfrm>
          <a:prstGeom prst="rect">
            <a:avLst/>
          </a:prstGeom>
          <a:ln>
            <a:noFill/>
          </a:ln>
          <a:effectLst>
            <a:softEdge rad="112500"/>
          </a:effectLst>
        </p:spPr>
      </p:pic>
      <p:sp>
        <p:nvSpPr>
          <p:cNvPr id="2" name="TextBox 1"/>
          <p:cNvSpPr txBox="1"/>
          <p:nvPr/>
        </p:nvSpPr>
        <p:spPr>
          <a:xfrm>
            <a:off x="204045" y="206936"/>
            <a:ext cx="7620000" cy="584776"/>
          </a:xfrm>
          <a:prstGeom prst="rect">
            <a:avLst/>
          </a:prstGeom>
          <a:noFill/>
        </p:spPr>
        <p:txBody>
          <a:bodyPr wrap="square" rtlCol="0">
            <a:spAutoFit/>
          </a:bodyPr>
          <a:lstStyle/>
          <a:p>
            <a:r>
              <a:rPr lang="en-US" sz="3200" b="1" dirty="0"/>
              <a:t>Houston, TX Scenario</a:t>
            </a:r>
          </a:p>
        </p:txBody>
      </p:sp>
      <p:sp>
        <p:nvSpPr>
          <p:cNvPr id="4" name="Rectangle 3"/>
          <p:cNvSpPr/>
          <p:nvPr/>
        </p:nvSpPr>
        <p:spPr>
          <a:xfrm>
            <a:off x="257223" y="996650"/>
            <a:ext cx="11575065" cy="5847755"/>
          </a:xfrm>
          <a:prstGeom prst="rect">
            <a:avLst/>
          </a:prstGeom>
        </p:spPr>
        <p:txBody>
          <a:bodyPr wrap="square">
            <a:spAutoFit/>
          </a:bodyPr>
          <a:lstStyle/>
          <a:p>
            <a:r>
              <a:rPr lang="en-US" sz="2400" u="sng" dirty="0"/>
              <a:t>Signals</a:t>
            </a:r>
          </a:p>
          <a:p>
            <a:pPr marL="342900" indent="-342900">
              <a:buFont typeface="Arial"/>
              <a:buChar char="•"/>
            </a:pPr>
            <a:r>
              <a:rPr lang="en-US" sz="2000" dirty="0"/>
              <a:t>High population growth (</a:t>
            </a:r>
            <a:r>
              <a:rPr lang="en-US" sz="2000" u="sng" dirty="0"/>
              <a:t>&gt;</a:t>
            </a:r>
            <a:r>
              <a:rPr lang="en-US" sz="2000" dirty="0"/>
              <a:t> 7% annually)</a:t>
            </a:r>
          </a:p>
          <a:p>
            <a:pPr marL="342900" indent="-342900">
              <a:buFont typeface="Arial"/>
              <a:buChar char="•"/>
            </a:pPr>
            <a:r>
              <a:rPr lang="en-US" sz="2000" dirty="0"/>
              <a:t>Prosperous economy, low unemployment</a:t>
            </a:r>
          </a:p>
          <a:p>
            <a:pPr marL="342900" indent="-342900">
              <a:buFont typeface="Arial"/>
              <a:buChar char="•"/>
            </a:pPr>
            <a:r>
              <a:rPr lang="en-US" sz="2000" dirty="0"/>
              <a:t>Increased traffic and motorized transportation</a:t>
            </a:r>
          </a:p>
          <a:p>
            <a:pPr marL="342900" indent="-342900">
              <a:buFont typeface="Arial"/>
              <a:buChar char="•"/>
            </a:pPr>
            <a:r>
              <a:rPr lang="en-US" sz="2000" dirty="0"/>
              <a:t>Horizontal expansion of urban development</a:t>
            </a:r>
          </a:p>
          <a:p>
            <a:pPr marL="342900" indent="-342900">
              <a:buFont typeface="Arial"/>
              <a:buChar char="•"/>
            </a:pPr>
            <a:r>
              <a:rPr lang="en-US" sz="2000" dirty="0"/>
              <a:t>Increase in policies supporting economic development</a:t>
            </a:r>
          </a:p>
          <a:p>
            <a:pPr marL="342900" indent="-342900">
              <a:buFont typeface="Arial"/>
              <a:buChar char="•"/>
            </a:pPr>
            <a:r>
              <a:rPr lang="en-US" sz="2000" dirty="0"/>
              <a:t>High industrial production of exports</a:t>
            </a:r>
          </a:p>
          <a:p>
            <a:pPr marL="342900" indent="-342900">
              <a:buFont typeface="Arial"/>
              <a:buChar char="•"/>
            </a:pPr>
            <a:r>
              <a:rPr lang="en-US" sz="2000" dirty="0"/>
              <a:t>Poor air and water quality</a:t>
            </a:r>
          </a:p>
          <a:p>
            <a:pPr marL="342900" indent="-342900">
              <a:buFont typeface="Arial"/>
              <a:buChar char="•"/>
            </a:pPr>
            <a:r>
              <a:rPr lang="en-US" sz="2000" dirty="0"/>
              <a:t>Low wildlife diversity and habitat </a:t>
            </a:r>
          </a:p>
          <a:p>
            <a:pPr marL="342900" indent="-342900">
              <a:buFont typeface="Arial"/>
              <a:buChar char="•"/>
            </a:pPr>
            <a:r>
              <a:rPr lang="en-US" sz="2000" dirty="0"/>
              <a:t>Approval of NISP project, increase development of aqueducts, loss of riparian habitat </a:t>
            </a:r>
          </a:p>
          <a:p>
            <a:pPr marL="342900" indent="-342900">
              <a:buFont typeface="Arial"/>
              <a:buChar char="•"/>
            </a:pPr>
            <a:r>
              <a:rPr lang="en-US" sz="2000" dirty="0"/>
              <a:t>High resource extraction and low environmental regulation</a:t>
            </a:r>
          </a:p>
          <a:p>
            <a:endParaRPr lang="en-US" dirty="0"/>
          </a:p>
          <a:p>
            <a:r>
              <a:rPr lang="en-US" sz="2400" u="sng" dirty="0"/>
              <a:t>Management Recommendations</a:t>
            </a:r>
          </a:p>
          <a:p>
            <a:pPr>
              <a:buFont typeface="Arial" pitchFamily="34" charset="0"/>
              <a:buChar char="•"/>
            </a:pPr>
            <a:r>
              <a:rPr lang="en-US" sz="2000" dirty="0"/>
              <a:t> Centralized public transportation emphasized on reducing traffic and emissions</a:t>
            </a:r>
          </a:p>
          <a:p>
            <a:pPr>
              <a:buFont typeface="Arial" pitchFamily="34" charset="0"/>
              <a:buChar char="•"/>
            </a:pPr>
            <a:r>
              <a:rPr lang="en-US" sz="2000" dirty="0"/>
              <a:t>Point source pollution cap-and-trade program on waterways</a:t>
            </a:r>
          </a:p>
          <a:p>
            <a:pPr>
              <a:buFont typeface="Arial" pitchFamily="34" charset="0"/>
              <a:buChar char="•"/>
            </a:pPr>
            <a:r>
              <a:rPr lang="en-US" sz="2000" dirty="0"/>
              <a:t>Policy enabling grey water use and the development of necessary infrastructure </a:t>
            </a:r>
          </a:p>
          <a:p>
            <a:endParaRPr lang="en-US" sz="2400" u="sng" dirty="0"/>
          </a:p>
          <a:p>
            <a:endParaRPr lang="en-US" sz="2400" u="sng" dirty="0"/>
          </a:p>
        </p:txBody>
      </p:sp>
    </p:spTree>
    <p:extLst>
      <p:ext uri="{BB962C8B-B14F-4D97-AF65-F5344CB8AC3E}">
        <p14:creationId xmlns:p14="http://schemas.microsoft.com/office/powerpoint/2010/main" val="34120432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3000"/>
                <a:satMod val="150000"/>
                <a:shade val="98000"/>
                <a:lumMod val="102000"/>
                <a:alpha val="0"/>
              </a:schemeClr>
            </a:gs>
            <a:gs pos="50000">
              <a:schemeClr val="bg2">
                <a:tint val="98000"/>
                <a:satMod val="130000"/>
                <a:shade val="90000"/>
                <a:lumMod val="103000"/>
              </a:schemeClr>
            </a:gs>
            <a:gs pos="100000">
              <a:schemeClr val="bg2">
                <a:shade val="63000"/>
                <a:satMod val="120000"/>
              </a:schemeClr>
            </a:gs>
          </a:gsLst>
          <a:lin ang="5400000" scaled="0"/>
        </a:gradFill>
        <a:effectLst/>
      </p:bgPr>
    </p:bg>
    <p:spTree>
      <p:nvGrpSpPr>
        <p:cNvPr id="1" name=""/>
        <p:cNvGrpSpPr/>
        <p:nvPr/>
      </p:nvGrpSpPr>
      <p:grpSpPr>
        <a:xfrm>
          <a:off x="0" y="0"/>
          <a:ext cx="0" cy="0"/>
          <a:chOff x="0" y="0"/>
          <a:chExt cx="0" cy="0"/>
        </a:xfrm>
      </p:grpSpPr>
      <p:pic>
        <p:nvPicPr>
          <p:cNvPr id="3" name="Picture 2" descr="burlingtonNR420.jpg"/>
          <p:cNvPicPr>
            <a:picLocks noChangeAspect="1"/>
          </p:cNvPicPr>
          <p:nvPr/>
        </p:nvPicPr>
        <p:blipFill>
          <a:blip r:embed="rId2" cstate="print">
            <a:alphaModFix amt="39000"/>
            <a:extLst>
              <a:ext uri="{28A0092B-C50C-407E-A947-70E740481C1C}">
                <a14:useLocalDpi xmlns:a14="http://schemas.microsoft.com/office/drawing/2010/main" val="0"/>
              </a:ext>
            </a:extLst>
          </a:blip>
          <a:stretch>
            <a:fillRect/>
          </a:stretch>
        </p:blipFill>
        <p:spPr>
          <a:xfrm>
            <a:off x="0" y="86799"/>
            <a:ext cx="12192000" cy="6771201"/>
          </a:xfrm>
          <a:prstGeom prst="rect">
            <a:avLst/>
          </a:prstGeom>
          <a:ln>
            <a:noFill/>
          </a:ln>
          <a:effectLst>
            <a:softEdge rad="112500"/>
          </a:effectLst>
        </p:spPr>
      </p:pic>
      <p:sp>
        <p:nvSpPr>
          <p:cNvPr id="2" name="TextBox 1"/>
          <p:cNvSpPr txBox="1"/>
          <p:nvPr/>
        </p:nvSpPr>
        <p:spPr>
          <a:xfrm>
            <a:off x="284426" y="174254"/>
            <a:ext cx="7620000" cy="584776"/>
          </a:xfrm>
          <a:prstGeom prst="rect">
            <a:avLst/>
          </a:prstGeom>
          <a:noFill/>
        </p:spPr>
        <p:txBody>
          <a:bodyPr wrap="square" rtlCol="0">
            <a:spAutoFit/>
          </a:bodyPr>
          <a:lstStyle/>
          <a:p>
            <a:r>
              <a:rPr lang="en-US" sz="3200" b="1" dirty="0"/>
              <a:t>Burlington, VT Scenario</a:t>
            </a:r>
          </a:p>
        </p:txBody>
      </p:sp>
      <p:sp>
        <p:nvSpPr>
          <p:cNvPr id="4" name="TextBox 3"/>
          <p:cNvSpPr txBox="1"/>
          <p:nvPr/>
        </p:nvSpPr>
        <p:spPr>
          <a:xfrm>
            <a:off x="176842" y="823967"/>
            <a:ext cx="11540784" cy="6586418"/>
          </a:xfrm>
          <a:prstGeom prst="rect">
            <a:avLst/>
          </a:prstGeom>
          <a:noFill/>
          <a:ln>
            <a:noFill/>
          </a:ln>
        </p:spPr>
        <p:txBody>
          <a:bodyPr wrap="square" rtlCol="0">
            <a:spAutoFit/>
          </a:bodyPr>
          <a:lstStyle/>
          <a:p>
            <a:r>
              <a:rPr lang="en-US" sz="2400" u="sng" dirty="0"/>
              <a:t>Signals</a:t>
            </a:r>
          </a:p>
          <a:p>
            <a:pPr marL="342900" indent="-342900">
              <a:buFont typeface="Arial"/>
              <a:buChar char="•"/>
            </a:pPr>
            <a:r>
              <a:rPr lang="en-US" sz="2000" dirty="0"/>
              <a:t>Low population growth (</a:t>
            </a:r>
            <a:r>
              <a:rPr lang="en-US" sz="2000" u="sng" dirty="0"/>
              <a:t>&lt;</a:t>
            </a:r>
            <a:r>
              <a:rPr lang="en-US" sz="2000" dirty="0"/>
              <a:t> 3.5 annually)</a:t>
            </a:r>
          </a:p>
          <a:p>
            <a:pPr marL="342900" indent="-342900">
              <a:buFont typeface="Arial"/>
              <a:buChar char="•"/>
            </a:pPr>
            <a:r>
              <a:rPr lang="en-US" sz="2000" dirty="0"/>
              <a:t>Local, prosperous economy</a:t>
            </a:r>
          </a:p>
          <a:p>
            <a:pPr marL="342900" indent="-342900">
              <a:buFont typeface="Arial"/>
              <a:buChar char="•"/>
            </a:pPr>
            <a:r>
              <a:rPr lang="en-US" sz="2000" dirty="0"/>
              <a:t>High abundance of working lands—adhering to ecosystem needs</a:t>
            </a:r>
          </a:p>
          <a:p>
            <a:pPr marL="342900" indent="-342900">
              <a:buFont typeface="Arial"/>
              <a:buChar char="•"/>
            </a:pPr>
            <a:r>
              <a:rPr lang="en-US" sz="2000" dirty="0"/>
              <a:t>Decentralized energy and food production</a:t>
            </a:r>
          </a:p>
          <a:p>
            <a:pPr marL="342900" indent="-342900">
              <a:buFont typeface="Arial"/>
              <a:buChar char="•"/>
            </a:pPr>
            <a:r>
              <a:rPr lang="en-US" sz="2000" dirty="0"/>
              <a:t>Strong community cohesion—farmer’s markets, entertainment, outdoor recreation, volunteering</a:t>
            </a:r>
          </a:p>
          <a:p>
            <a:pPr marL="342900" indent="-342900">
              <a:buFont typeface="Arial"/>
              <a:buChar char="•"/>
            </a:pPr>
            <a:r>
              <a:rPr lang="en-US" sz="2000" dirty="0"/>
              <a:t>Abundance of natural areas within city limits—parks, trails, waterfronts</a:t>
            </a:r>
          </a:p>
          <a:p>
            <a:pPr marL="342900" indent="-342900">
              <a:buFont typeface="Arial"/>
              <a:buChar char="•"/>
            </a:pPr>
            <a:r>
              <a:rPr lang="en-US" sz="2000" dirty="0"/>
              <a:t>Pristine air and water quality—regulation and participation</a:t>
            </a:r>
          </a:p>
          <a:p>
            <a:pPr marL="342900" indent="-342900">
              <a:buFont typeface="Arial"/>
              <a:buChar char="•"/>
            </a:pPr>
            <a:r>
              <a:rPr lang="en-US" sz="2000" dirty="0"/>
              <a:t>Decline of NISP project, dam removals, restored historical flood regime and connectivity of riparian habitat</a:t>
            </a:r>
          </a:p>
          <a:p>
            <a:pPr marL="342900" indent="-342900">
              <a:buFont typeface="Arial"/>
              <a:buChar char="•"/>
            </a:pPr>
            <a:r>
              <a:rPr lang="en-US" sz="2000" dirty="0"/>
              <a:t>High wildlife presence</a:t>
            </a:r>
          </a:p>
          <a:p>
            <a:pPr marL="342900" indent="-342900">
              <a:buFont typeface="Arial"/>
              <a:buChar char="•"/>
            </a:pPr>
            <a:endParaRPr lang="en-US" sz="2000" dirty="0"/>
          </a:p>
          <a:p>
            <a:r>
              <a:rPr lang="en-US" sz="2400" u="sng" dirty="0"/>
              <a:t>Management Recommendations</a:t>
            </a:r>
            <a:endParaRPr lang="en-US" sz="2000" u="sng" dirty="0"/>
          </a:p>
          <a:p>
            <a:pPr marL="346075" lvl="1" indent="-346075">
              <a:buFont typeface="Arial" pitchFamily="34" charset="0"/>
              <a:buChar char="•"/>
            </a:pPr>
            <a:r>
              <a:rPr lang="en-US" sz="2000" dirty="0"/>
              <a:t>Increased city acquisitions of land for wildlife corridors (i.e. natural areas with connectivity as an emphasis)</a:t>
            </a:r>
          </a:p>
          <a:p>
            <a:pPr marL="346075" lvl="1" indent="-346075">
              <a:buFont typeface="Arial" pitchFamily="34" charset="0"/>
              <a:buChar char="•"/>
            </a:pPr>
            <a:r>
              <a:rPr lang="en-US" sz="2000" dirty="0"/>
              <a:t>Dam removals</a:t>
            </a:r>
          </a:p>
          <a:p>
            <a:pPr marL="285750" indent="-285750">
              <a:buFont typeface="Arial"/>
              <a:buChar char="•"/>
            </a:pPr>
            <a:r>
              <a:rPr lang="en-US" sz="2000" dirty="0"/>
              <a:t>Vegetated waterways in replace of cemented  infrastructure</a:t>
            </a:r>
          </a:p>
          <a:p>
            <a:pPr marL="285750" indent="-285750">
              <a:buFont typeface="Arial"/>
              <a:buChar char="•"/>
            </a:pPr>
            <a:endParaRPr lang="en-US" sz="2000" dirty="0"/>
          </a:p>
          <a:p>
            <a:pPr marL="285750" indent="-285750">
              <a:buFont typeface="Arial"/>
              <a:buChar char="•"/>
            </a:pPr>
            <a:endParaRPr lang="en-US" sz="2000" dirty="0"/>
          </a:p>
          <a:p>
            <a:endParaRPr lang="en-US" dirty="0"/>
          </a:p>
          <a:p>
            <a:endParaRPr lang="en-US" dirty="0"/>
          </a:p>
          <a:p>
            <a:endParaRPr lang="en-US" dirty="0"/>
          </a:p>
        </p:txBody>
      </p:sp>
    </p:spTree>
    <p:extLst>
      <p:ext uri="{BB962C8B-B14F-4D97-AF65-F5344CB8AC3E}">
        <p14:creationId xmlns:p14="http://schemas.microsoft.com/office/powerpoint/2010/main" val="11248107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2663" y="207211"/>
            <a:ext cx="7620000" cy="584775"/>
          </a:xfrm>
          <a:prstGeom prst="rect">
            <a:avLst/>
          </a:prstGeom>
          <a:noFill/>
        </p:spPr>
        <p:txBody>
          <a:bodyPr wrap="square" rtlCol="0">
            <a:spAutoFit/>
          </a:bodyPr>
          <a:lstStyle/>
          <a:p>
            <a:r>
              <a:rPr lang="en-US" sz="3200" dirty="0"/>
              <a:t>Feasibility and Conclusions</a:t>
            </a:r>
          </a:p>
        </p:txBody>
      </p:sp>
      <p:sp>
        <p:nvSpPr>
          <p:cNvPr id="3" name="TextBox 2"/>
          <p:cNvSpPr txBox="1"/>
          <p:nvPr/>
        </p:nvSpPr>
        <p:spPr>
          <a:xfrm>
            <a:off x="520700" y="977900"/>
            <a:ext cx="10198100" cy="1938992"/>
          </a:xfrm>
          <a:prstGeom prst="rect">
            <a:avLst/>
          </a:prstGeom>
          <a:noFill/>
        </p:spPr>
        <p:txBody>
          <a:bodyPr wrap="square" rtlCol="0">
            <a:spAutoFit/>
          </a:bodyPr>
          <a:lstStyle/>
          <a:p>
            <a:pPr>
              <a:buFont typeface="Arial" pitchFamily="34" charset="0"/>
              <a:buChar char="•"/>
            </a:pPr>
            <a:r>
              <a:rPr lang="en-US" sz="2000" dirty="0"/>
              <a:t>Specific management recommendations are hard to distinguish with high uncertainties</a:t>
            </a:r>
          </a:p>
          <a:p>
            <a:pPr lvl="1">
              <a:buFont typeface="Arial" pitchFamily="34" charset="0"/>
              <a:buChar char="•"/>
            </a:pPr>
            <a:r>
              <a:rPr lang="en-US" sz="2000" dirty="0"/>
              <a:t>Incentives better for low land ethic scenarios</a:t>
            </a:r>
          </a:p>
          <a:p>
            <a:pPr lvl="1">
              <a:buFont typeface="Arial" pitchFamily="34" charset="0"/>
              <a:buChar char="•"/>
            </a:pPr>
            <a:r>
              <a:rPr lang="en-US" sz="2000" dirty="0"/>
              <a:t>Regulations better for high land </a:t>
            </a:r>
            <a:r>
              <a:rPr lang="en-US" sz="2000"/>
              <a:t>ethic scenarios</a:t>
            </a:r>
          </a:p>
          <a:p>
            <a:pPr lvl="1">
              <a:buFont typeface="Arial" pitchFamily="34" charset="0"/>
              <a:buChar char="•"/>
            </a:pPr>
            <a:endParaRPr lang="en-US" sz="2000" dirty="0"/>
          </a:p>
          <a:p>
            <a:pPr>
              <a:buFont typeface="Arial" pitchFamily="34" charset="0"/>
              <a:buChar char="•"/>
            </a:pPr>
            <a:r>
              <a:rPr lang="en-US" sz="2000" dirty="0"/>
              <a:t>High uncertainty regarding population distribution within the watershed</a:t>
            </a:r>
          </a:p>
          <a:p>
            <a:pPr>
              <a:buFont typeface="Arial" pitchFamily="34" charset="0"/>
              <a:buChar char="•"/>
            </a:pPr>
            <a:endParaRPr lang="en-US" sz="2000" dirty="0"/>
          </a:p>
        </p:txBody>
      </p:sp>
    </p:spTree>
    <p:extLst>
      <p:ext uri="{BB962C8B-B14F-4D97-AF65-F5344CB8AC3E}">
        <p14:creationId xmlns:p14="http://schemas.microsoft.com/office/powerpoint/2010/main" val="30202843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31142" y="0"/>
            <a:ext cx="7652084" cy="1107996"/>
          </a:xfrm>
          <a:prstGeom prst="rect">
            <a:avLst/>
          </a:prstGeom>
          <a:noFill/>
        </p:spPr>
        <p:txBody>
          <a:bodyPr wrap="square" rtlCol="0">
            <a:spAutoFit/>
          </a:bodyPr>
          <a:lstStyle/>
          <a:p>
            <a:r>
              <a:rPr lang="en-US" sz="48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Introduction &amp; Outline</a:t>
            </a:r>
          </a:p>
          <a:p>
            <a:endParaRPr lang="en-US" dirty="0"/>
          </a:p>
        </p:txBody>
      </p:sp>
      <p:sp>
        <p:nvSpPr>
          <p:cNvPr id="3" name="TextBox 2"/>
          <p:cNvSpPr txBox="1"/>
          <p:nvPr/>
        </p:nvSpPr>
        <p:spPr>
          <a:xfrm>
            <a:off x="836386" y="878840"/>
            <a:ext cx="4558937" cy="1077218"/>
          </a:xfrm>
          <a:prstGeom prst="rect">
            <a:avLst/>
          </a:prstGeom>
          <a:noFill/>
        </p:spPr>
        <p:txBody>
          <a:bodyPr wrap="square" rtlCol="0">
            <a:spAutoFit/>
          </a:bodyPr>
          <a:lstStyle/>
          <a:p>
            <a:pPr>
              <a:buFont typeface="Wingdings" pitchFamily="2" charset="2"/>
              <a:buChar char="Ø"/>
            </a:pPr>
            <a:r>
              <a:rPr lang="en-US" sz="2400" b="1" dirty="0"/>
              <a:t> </a:t>
            </a:r>
            <a:r>
              <a:rPr lang="en-US" sz="2400" b="1" u="sng" dirty="0"/>
              <a:t>Resilience Assessment Recap:</a:t>
            </a:r>
            <a:r>
              <a:rPr lang="en-US" sz="2400" b="1" dirty="0"/>
              <a:t>  </a:t>
            </a:r>
          </a:p>
          <a:p>
            <a:pPr>
              <a:buFont typeface="Arial" pitchFamily="34" charset="0"/>
              <a:buChar char="•"/>
            </a:pPr>
            <a:r>
              <a:rPr lang="en-US" sz="2000" dirty="0"/>
              <a:t> Geographical Area</a:t>
            </a:r>
          </a:p>
          <a:p>
            <a:pPr>
              <a:buFont typeface="Arial" pitchFamily="34" charset="0"/>
              <a:buChar char="•"/>
            </a:pPr>
            <a:r>
              <a:rPr lang="en-US" sz="2000" dirty="0"/>
              <a:t> Highlights from Key Findings</a:t>
            </a:r>
          </a:p>
        </p:txBody>
      </p:sp>
      <p:sp>
        <p:nvSpPr>
          <p:cNvPr id="4" name="TextBox 3"/>
          <p:cNvSpPr txBox="1"/>
          <p:nvPr/>
        </p:nvSpPr>
        <p:spPr>
          <a:xfrm>
            <a:off x="1823357" y="2014584"/>
            <a:ext cx="7071359" cy="1200329"/>
          </a:xfrm>
          <a:prstGeom prst="rect">
            <a:avLst/>
          </a:prstGeom>
          <a:noFill/>
        </p:spPr>
        <p:txBody>
          <a:bodyPr wrap="square" rtlCol="0">
            <a:spAutoFit/>
          </a:bodyPr>
          <a:lstStyle/>
          <a:p>
            <a:pPr>
              <a:buFont typeface="Wingdings" pitchFamily="2" charset="2"/>
              <a:buChar char="Ø"/>
            </a:pPr>
            <a:r>
              <a:rPr lang="en-US" sz="2600" b="1" dirty="0"/>
              <a:t> </a:t>
            </a:r>
            <a:r>
              <a:rPr lang="en-US" sz="2600" b="1" u="sng" dirty="0"/>
              <a:t>Stakeholder Analysis &amp; Involvement Plan:</a:t>
            </a:r>
            <a:r>
              <a:rPr lang="en-US" sz="2600" b="1" dirty="0"/>
              <a:t>  </a:t>
            </a:r>
          </a:p>
          <a:p>
            <a:pPr>
              <a:buFont typeface="Arial" pitchFamily="34" charset="0"/>
              <a:buChar char="•"/>
            </a:pPr>
            <a:r>
              <a:rPr lang="en-US" sz="2400" dirty="0"/>
              <a:t> </a:t>
            </a:r>
            <a:r>
              <a:rPr lang="en-US" sz="2200" dirty="0"/>
              <a:t>Stakeholder Description – impacts &amp; Influence</a:t>
            </a:r>
          </a:p>
          <a:p>
            <a:pPr>
              <a:buFont typeface="Arial" pitchFamily="34" charset="0"/>
              <a:buChar char="•"/>
            </a:pPr>
            <a:r>
              <a:rPr lang="en-US" sz="2200" dirty="0"/>
              <a:t> Stakeholder Involvement Plan</a:t>
            </a:r>
          </a:p>
        </p:txBody>
      </p:sp>
      <p:sp>
        <p:nvSpPr>
          <p:cNvPr id="5" name="TextBox 4"/>
          <p:cNvSpPr txBox="1"/>
          <p:nvPr/>
        </p:nvSpPr>
        <p:spPr>
          <a:xfrm>
            <a:off x="4241800" y="3262812"/>
            <a:ext cx="7061200" cy="1692771"/>
          </a:xfrm>
          <a:prstGeom prst="rect">
            <a:avLst/>
          </a:prstGeom>
          <a:noFill/>
        </p:spPr>
        <p:txBody>
          <a:bodyPr wrap="square" rtlCol="0">
            <a:spAutoFit/>
          </a:bodyPr>
          <a:lstStyle/>
          <a:p>
            <a:pPr>
              <a:buSzPct val="100000"/>
              <a:buFont typeface="Wingdings" pitchFamily="2" charset="2"/>
              <a:buChar char="Ø"/>
            </a:pPr>
            <a:r>
              <a:rPr lang="en-US" sz="3200" b="1" dirty="0"/>
              <a:t> </a:t>
            </a:r>
            <a:r>
              <a:rPr lang="en-US" sz="3200" b="1" u="sng" dirty="0"/>
              <a:t>Scenario Management Plan:</a:t>
            </a:r>
            <a:r>
              <a:rPr lang="en-US" sz="3200" b="1" dirty="0"/>
              <a:t>  </a:t>
            </a:r>
          </a:p>
          <a:p>
            <a:pPr>
              <a:buFont typeface="Arial" pitchFamily="34" charset="0"/>
              <a:buChar char="•"/>
            </a:pPr>
            <a:r>
              <a:rPr lang="en-US" sz="2400" dirty="0"/>
              <a:t> Focal Question, Driving Forces &amp; Uncertainties</a:t>
            </a:r>
          </a:p>
          <a:p>
            <a:pPr>
              <a:buFont typeface="Arial" pitchFamily="34" charset="0"/>
              <a:buChar char="•"/>
            </a:pPr>
            <a:r>
              <a:rPr lang="en-US" sz="2400" dirty="0"/>
              <a:t> Scenario Development &amp; Wind Tunneling</a:t>
            </a:r>
          </a:p>
          <a:p>
            <a:pPr>
              <a:buFont typeface="Arial" pitchFamily="34" charset="0"/>
              <a:buChar char="•"/>
            </a:pPr>
            <a:r>
              <a:rPr lang="en-US" sz="2400" dirty="0"/>
              <a:t> Signals &amp; Monitoring Indicators </a:t>
            </a:r>
          </a:p>
        </p:txBody>
      </p:sp>
      <p:sp>
        <p:nvSpPr>
          <p:cNvPr id="6" name="TextBox 5"/>
          <p:cNvSpPr txBox="1"/>
          <p:nvPr/>
        </p:nvSpPr>
        <p:spPr>
          <a:xfrm>
            <a:off x="2667000" y="5075646"/>
            <a:ext cx="5626100" cy="1323439"/>
          </a:xfrm>
          <a:prstGeom prst="rect">
            <a:avLst/>
          </a:prstGeom>
          <a:noFill/>
        </p:spPr>
        <p:txBody>
          <a:bodyPr wrap="square" rtlCol="0">
            <a:spAutoFit/>
          </a:bodyPr>
          <a:lstStyle/>
          <a:p>
            <a:pPr>
              <a:buSzPct val="100000"/>
              <a:buFont typeface="Wingdings" pitchFamily="2" charset="2"/>
              <a:buChar char="Ø"/>
            </a:pPr>
            <a:r>
              <a:rPr lang="en-US" sz="3200" b="1" dirty="0"/>
              <a:t> </a:t>
            </a:r>
            <a:r>
              <a:rPr lang="en-US" sz="3200" b="1" u="sng" dirty="0"/>
              <a:t>Feasibility &amp; Conclusions:</a:t>
            </a:r>
            <a:r>
              <a:rPr lang="en-US" sz="3200" b="1" dirty="0"/>
              <a:t>  </a:t>
            </a:r>
          </a:p>
          <a:p>
            <a:pPr>
              <a:buFont typeface="Arial" pitchFamily="34" charset="0"/>
              <a:buChar char="•"/>
            </a:pPr>
            <a:r>
              <a:rPr lang="en-US" sz="2400" dirty="0"/>
              <a:t> Management Recommendations</a:t>
            </a:r>
          </a:p>
          <a:p>
            <a:pPr>
              <a:buFont typeface="Arial" pitchFamily="34" charset="0"/>
              <a:buChar char="•"/>
            </a:pPr>
            <a:r>
              <a:rPr lang="en-US" sz="2400" dirty="0"/>
              <a:t> Critical Assessment</a:t>
            </a:r>
          </a:p>
        </p:txBody>
      </p:sp>
    </p:spTree>
    <p:extLst>
      <p:ext uri="{BB962C8B-B14F-4D97-AF65-F5344CB8AC3E}">
        <p14:creationId xmlns:p14="http://schemas.microsoft.com/office/powerpoint/2010/main" val="1428461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5"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55700" y="697640"/>
            <a:ext cx="6594348" cy="6007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3"/>
          <p:cNvGrpSpPr>
            <a:grpSpLocks/>
          </p:cNvGrpSpPr>
          <p:nvPr/>
        </p:nvGrpSpPr>
        <p:grpSpPr bwMode="auto">
          <a:xfrm>
            <a:off x="7810136" y="711200"/>
            <a:ext cx="3238864" cy="2235200"/>
            <a:chOff x="22783800" y="1066800"/>
            <a:chExt cx="10366601" cy="6993681"/>
          </a:xfrm>
        </p:grpSpPr>
        <p:grpSp>
          <p:nvGrpSpPr>
            <p:cNvPr id="3" name="Group 10"/>
            <p:cNvGrpSpPr>
              <a:grpSpLocks/>
            </p:cNvGrpSpPr>
            <p:nvPr/>
          </p:nvGrpSpPr>
          <p:grpSpPr bwMode="auto">
            <a:xfrm>
              <a:off x="22783800" y="1066800"/>
              <a:ext cx="9329941" cy="6448049"/>
              <a:chOff x="22479000" y="6477000"/>
              <a:chExt cx="9329941" cy="6448049"/>
            </a:xfrm>
          </p:grpSpPr>
          <p:pic>
            <p:nvPicPr>
              <p:cNvPr id="16391" name="Picture 9"/>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2479000" y="6477000"/>
                <a:ext cx="9329941" cy="6448049"/>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8" name="5-Point Star 7"/>
              <p:cNvSpPr/>
              <p:nvPr/>
            </p:nvSpPr>
            <p:spPr>
              <a:xfrm>
                <a:off x="25525940" y="8842142"/>
                <a:ext cx="303527" cy="301933"/>
              </a:xfrm>
              <a:prstGeom prst="star5">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16390" name="Rectangle 5"/>
            <p:cNvSpPr>
              <a:spLocks noChangeArrowheads="1"/>
            </p:cNvSpPr>
            <p:nvPr/>
          </p:nvSpPr>
          <p:spPr bwMode="auto">
            <a:xfrm>
              <a:off x="26152945" y="7450719"/>
              <a:ext cx="6997456" cy="60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9pPr>
            </a:lstStyle>
            <a:p>
              <a:r>
                <a:rPr lang="en-US" altLang="en-US" sz="400"/>
                <a:t>http://swmaps.com/wp-content/uploads/2013/01/US_Map_Generic_lg.jpg</a:t>
              </a:r>
            </a:p>
          </p:txBody>
        </p:sp>
      </p:grpSp>
      <p:sp>
        <p:nvSpPr>
          <p:cNvPr id="16387" name="TextBox 8"/>
          <p:cNvSpPr txBox="1">
            <a:spLocks noChangeArrowheads="1"/>
          </p:cNvSpPr>
          <p:nvPr/>
        </p:nvSpPr>
        <p:spPr bwMode="auto">
          <a:xfrm>
            <a:off x="1174931" y="0"/>
            <a:ext cx="7219406"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9pPr>
          </a:lstStyle>
          <a:p>
            <a:r>
              <a:rPr lang="en-US" altLang="en-US" sz="40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Overview – Geographical Area</a:t>
            </a:r>
          </a:p>
        </p:txBody>
      </p:sp>
      <p:sp>
        <p:nvSpPr>
          <p:cNvPr id="16388" name="Rectangle 12"/>
          <p:cNvSpPr>
            <a:spLocks noChangeArrowheads="1"/>
          </p:cNvSpPr>
          <p:nvPr/>
        </p:nvSpPr>
        <p:spPr bwMode="auto">
          <a:xfrm>
            <a:off x="7835900" y="2937490"/>
            <a:ext cx="3022600" cy="40729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9pPr>
          </a:lstStyle>
          <a:p>
            <a:endParaRPr lang="en-US" altLang="en-US" sz="500" dirty="0"/>
          </a:p>
          <a:p>
            <a:pPr>
              <a:buFont typeface="Arial" panose="020B0604020202020204" pitchFamily="34" charset="0"/>
              <a:buChar char="•"/>
            </a:pPr>
            <a:r>
              <a:rPr lang="en-US" altLang="en-US" dirty="0"/>
              <a:t> Drains an area of 4,895 km</a:t>
            </a:r>
            <a:r>
              <a:rPr lang="en-US" altLang="en-US" baseline="30000" dirty="0"/>
              <a:t>2</a:t>
            </a:r>
          </a:p>
          <a:p>
            <a:endParaRPr lang="en-US" altLang="en-US" sz="1000" baseline="30000" dirty="0"/>
          </a:p>
          <a:p>
            <a:pPr>
              <a:buFont typeface="Arial" panose="020B0604020202020204" pitchFamily="34" charset="0"/>
              <a:buChar char="•"/>
            </a:pPr>
            <a:r>
              <a:rPr lang="en-US" altLang="en-US" dirty="0"/>
              <a:t> Elevation Range: 4,590 ft –  10,700ft</a:t>
            </a:r>
          </a:p>
          <a:p>
            <a:endParaRPr lang="en-US" altLang="en-US" sz="1000" dirty="0"/>
          </a:p>
          <a:p>
            <a:pPr>
              <a:buFont typeface="Arial" panose="020B0604020202020204" pitchFamily="34" charset="0"/>
              <a:buChar char="•"/>
            </a:pPr>
            <a:r>
              <a:rPr lang="en-US" altLang="en-US" dirty="0"/>
              <a:t> Semi-arid Climate</a:t>
            </a:r>
          </a:p>
          <a:p>
            <a:pPr>
              <a:buFont typeface="Arial" panose="020B0604020202020204" pitchFamily="34" charset="0"/>
              <a:buChar char="•"/>
            </a:pPr>
            <a:endParaRPr lang="en-US" altLang="en-US" sz="500" dirty="0"/>
          </a:p>
          <a:p>
            <a:pPr>
              <a:buFont typeface="Arial" panose="020B0604020202020204" pitchFamily="34" charset="0"/>
              <a:buChar char="•"/>
            </a:pPr>
            <a:r>
              <a:rPr lang="en-US" altLang="en-US" dirty="0"/>
              <a:t> Coniferous forests, shrub and grassland</a:t>
            </a:r>
          </a:p>
          <a:p>
            <a:pPr>
              <a:buFont typeface="Arial" panose="020B0604020202020204" pitchFamily="34" charset="0"/>
              <a:buChar char="•"/>
            </a:pPr>
            <a:endParaRPr lang="en-US" altLang="en-US" sz="1000" dirty="0"/>
          </a:p>
          <a:p>
            <a:pPr>
              <a:buFont typeface="Arial" panose="020B0604020202020204" pitchFamily="34" charset="0"/>
              <a:buChar char="•"/>
            </a:pPr>
            <a:r>
              <a:rPr lang="en-US" altLang="en-US" dirty="0"/>
              <a:t> Urban, rural, cultivated crop, and pasture</a:t>
            </a:r>
          </a:p>
          <a:p>
            <a:pPr>
              <a:buFont typeface="Arial" panose="020B0604020202020204" pitchFamily="34" charset="0"/>
              <a:buChar char="•"/>
            </a:pPr>
            <a:endParaRPr lang="en-US" altLang="en-US" sz="1000" dirty="0"/>
          </a:p>
          <a:p>
            <a:pPr>
              <a:buFont typeface="Arial" panose="020B0604020202020204" pitchFamily="34" charset="0"/>
              <a:buChar char="•"/>
            </a:pPr>
            <a:r>
              <a:rPr lang="en-US" altLang="en-US" dirty="0"/>
              <a:t> Larimer County (84% of watershed area): population ~316,000</a:t>
            </a:r>
          </a:p>
          <a:p>
            <a:pPr>
              <a:buFont typeface="Arial" panose="020B0604020202020204" pitchFamily="34" charset="0"/>
              <a:buChar char="•"/>
            </a:pPr>
            <a:endParaRPr lang="en-US" altLang="en-US" sz="1400" dirty="0"/>
          </a:p>
        </p:txBody>
      </p:sp>
    </p:spTree>
    <p:extLst>
      <p:ext uri="{BB962C8B-B14F-4D97-AF65-F5344CB8AC3E}">
        <p14:creationId xmlns:p14="http://schemas.microsoft.com/office/powerpoint/2010/main" val="24972584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Resilience Assessment: Key Findings</a:t>
            </a:r>
          </a:p>
        </p:txBody>
      </p:sp>
      <p:sp>
        <p:nvSpPr>
          <p:cNvPr id="3" name="Content Placeholder 2"/>
          <p:cNvSpPr>
            <a:spLocks noGrp="1"/>
          </p:cNvSpPr>
          <p:nvPr>
            <p:ph idx="1"/>
          </p:nvPr>
        </p:nvSpPr>
        <p:spPr/>
        <p:txBody>
          <a:bodyPr/>
          <a:lstStyle/>
          <a:p>
            <a:r>
              <a:rPr lang="en-US" dirty="0"/>
              <a:t>In a stage of rapid growth: Large increases in population </a:t>
            </a:r>
          </a:p>
          <a:p>
            <a:pPr marL="0" indent="0">
              <a:buNone/>
            </a:pPr>
            <a:endParaRPr lang="en-US" dirty="0"/>
          </a:p>
          <a:p>
            <a:r>
              <a:rPr lang="en-US" dirty="0"/>
              <a:t>Uncertainty of what the future holds</a:t>
            </a:r>
          </a:p>
          <a:p>
            <a:pPr marL="0" indent="0">
              <a:buNone/>
            </a:pPr>
            <a:endParaRPr lang="en-US" dirty="0"/>
          </a:p>
          <a:p>
            <a:r>
              <a:rPr lang="en-US" dirty="0"/>
              <a:t>Multiple scenarios: Scenario planning can help predict future conditions</a:t>
            </a:r>
          </a:p>
        </p:txBody>
      </p:sp>
    </p:spTree>
    <p:extLst>
      <p:ext uri="{BB962C8B-B14F-4D97-AF65-F5344CB8AC3E}">
        <p14:creationId xmlns:p14="http://schemas.microsoft.com/office/powerpoint/2010/main" val="10437379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3867852571"/>
              </p:ext>
            </p:extLst>
          </p:nvPr>
        </p:nvGraphicFramePr>
        <p:xfrm>
          <a:off x="752629" y="376265"/>
          <a:ext cx="10842561" cy="5902641"/>
        </p:xfrm>
        <a:graphic>
          <a:graphicData uri="http://schemas.openxmlformats.org/drawingml/2006/table">
            <a:tbl>
              <a:tblPr firstRow="1" bandRow="1">
                <a:tableStyleId>{5940675A-B579-460E-94D1-54222C63F5DA}</a:tableStyleId>
              </a:tblPr>
              <a:tblGrid>
                <a:gridCol w="3614187">
                  <a:extLst>
                    <a:ext uri="{9D8B030D-6E8A-4147-A177-3AD203B41FA5}">
                      <a16:colId xmlns:a16="http://schemas.microsoft.com/office/drawing/2014/main" val="20000"/>
                    </a:ext>
                  </a:extLst>
                </a:gridCol>
                <a:gridCol w="3614187">
                  <a:extLst>
                    <a:ext uri="{9D8B030D-6E8A-4147-A177-3AD203B41FA5}">
                      <a16:colId xmlns:a16="http://schemas.microsoft.com/office/drawing/2014/main" val="20001"/>
                    </a:ext>
                  </a:extLst>
                </a:gridCol>
                <a:gridCol w="3614187">
                  <a:extLst>
                    <a:ext uri="{9D8B030D-6E8A-4147-A177-3AD203B41FA5}">
                      <a16:colId xmlns:a16="http://schemas.microsoft.com/office/drawing/2014/main" val="20002"/>
                    </a:ext>
                  </a:extLst>
                </a:gridCol>
              </a:tblGrid>
              <a:tr h="843237">
                <a:tc>
                  <a:txBody>
                    <a:bodyPr/>
                    <a:lstStyle/>
                    <a:p>
                      <a:pPr algn="ctr"/>
                      <a:r>
                        <a:rPr lang="en-US" sz="2400" b="1" dirty="0"/>
                        <a:t>Stakeholders</a:t>
                      </a:r>
                    </a:p>
                  </a:txBody>
                  <a:tcPr/>
                </a:tc>
                <a:tc>
                  <a:txBody>
                    <a:bodyPr/>
                    <a:lstStyle/>
                    <a:p>
                      <a:pPr algn="ctr"/>
                      <a:r>
                        <a:rPr lang="en-US" sz="2400" b="1" dirty="0"/>
                        <a:t>Relative Power</a:t>
                      </a:r>
                    </a:p>
                  </a:txBody>
                  <a:tcPr/>
                </a:tc>
                <a:tc>
                  <a:txBody>
                    <a:bodyPr/>
                    <a:lstStyle/>
                    <a:p>
                      <a:pPr algn="ctr"/>
                      <a:r>
                        <a:rPr lang="en-US" sz="2400" b="1" dirty="0"/>
                        <a:t>Attitude</a:t>
                      </a:r>
                      <a:r>
                        <a:rPr lang="en-US" sz="2400" b="1" baseline="0" dirty="0"/>
                        <a:t> Towards Environmental Regulation</a:t>
                      </a:r>
                      <a:endParaRPr lang="en-US" sz="2400" b="1" dirty="0"/>
                    </a:p>
                  </a:txBody>
                  <a:tcPr/>
                </a:tc>
                <a:extLst>
                  <a:ext uri="{0D108BD9-81ED-4DB2-BD59-A6C34878D82A}">
                    <a16:rowId xmlns:a16="http://schemas.microsoft.com/office/drawing/2014/main" val="10000"/>
                  </a:ext>
                </a:extLst>
              </a:tr>
              <a:tr h="843234">
                <a:tc>
                  <a:txBody>
                    <a:bodyPr/>
                    <a:lstStyle/>
                    <a:p>
                      <a:r>
                        <a:rPr lang="en-US" dirty="0"/>
                        <a:t>Energy Producers</a:t>
                      </a:r>
                    </a:p>
                  </a:txBody>
                  <a:tcPr/>
                </a:tc>
                <a:tc>
                  <a:txBody>
                    <a:bodyPr/>
                    <a:lstStyle/>
                    <a:p>
                      <a:r>
                        <a:rPr lang="en-US" dirty="0"/>
                        <a:t>High</a:t>
                      </a:r>
                    </a:p>
                  </a:txBody>
                  <a:tcPr/>
                </a:tc>
                <a:tc>
                  <a:txBody>
                    <a:bodyPr/>
                    <a:lstStyle/>
                    <a:p>
                      <a:r>
                        <a:rPr lang="en-US" dirty="0"/>
                        <a:t>Negative</a:t>
                      </a:r>
                      <a:r>
                        <a:rPr lang="en-US" baseline="0" dirty="0"/>
                        <a:t> due to need for resource extraction</a:t>
                      </a:r>
                      <a:endParaRPr lang="en-US" dirty="0"/>
                    </a:p>
                  </a:txBody>
                  <a:tcPr/>
                </a:tc>
                <a:extLst>
                  <a:ext uri="{0D108BD9-81ED-4DB2-BD59-A6C34878D82A}">
                    <a16:rowId xmlns:a16="http://schemas.microsoft.com/office/drawing/2014/main" val="10001"/>
                  </a:ext>
                </a:extLst>
              </a:tr>
              <a:tr h="843234">
                <a:tc>
                  <a:txBody>
                    <a:bodyPr/>
                    <a:lstStyle/>
                    <a:p>
                      <a:r>
                        <a:rPr lang="en-US" dirty="0"/>
                        <a:t>Land Owners</a:t>
                      </a:r>
                    </a:p>
                  </a:txBody>
                  <a:tcPr/>
                </a:tc>
                <a:tc>
                  <a:txBody>
                    <a:bodyPr/>
                    <a:lstStyle/>
                    <a:p>
                      <a:r>
                        <a:rPr lang="en-US" dirty="0"/>
                        <a:t>Low</a:t>
                      </a:r>
                    </a:p>
                  </a:txBody>
                  <a:tcPr/>
                </a:tc>
                <a:tc>
                  <a:txBody>
                    <a:bodyPr/>
                    <a:lstStyle/>
                    <a:p>
                      <a:r>
                        <a:rPr lang="en-US" dirty="0"/>
                        <a:t>Positive</a:t>
                      </a:r>
                      <a:r>
                        <a:rPr lang="en-US" baseline="0" dirty="0"/>
                        <a:t> due to value of aesthetic beauty</a:t>
                      </a:r>
                      <a:endParaRPr lang="en-US" dirty="0"/>
                    </a:p>
                  </a:txBody>
                  <a:tcPr/>
                </a:tc>
                <a:extLst>
                  <a:ext uri="{0D108BD9-81ED-4DB2-BD59-A6C34878D82A}">
                    <a16:rowId xmlns:a16="http://schemas.microsoft.com/office/drawing/2014/main" val="10002"/>
                  </a:ext>
                </a:extLst>
              </a:tr>
              <a:tr h="843234">
                <a:tc>
                  <a:txBody>
                    <a:bodyPr/>
                    <a:lstStyle/>
                    <a:p>
                      <a:r>
                        <a:rPr lang="en-US" dirty="0"/>
                        <a:t>Commercial operators</a:t>
                      </a:r>
                    </a:p>
                  </a:txBody>
                  <a:tcPr/>
                </a:tc>
                <a:tc>
                  <a:txBody>
                    <a:bodyPr/>
                    <a:lstStyle/>
                    <a:p>
                      <a:r>
                        <a:rPr lang="en-US" dirty="0"/>
                        <a:t>Low</a:t>
                      </a:r>
                    </a:p>
                  </a:txBody>
                  <a:tcPr/>
                </a:tc>
                <a:tc>
                  <a:txBody>
                    <a:bodyPr/>
                    <a:lstStyle/>
                    <a:p>
                      <a:r>
                        <a:rPr lang="en-US" dirty="0"/>
                        <a:t>Negative due to value</a:t>
                      </a:r>
                      <a:r>
                        <a:rPr lang="en-US" baseline="0" dirty="0"/>
                        <a:t> for development</a:t>
                      </a:r>
                      <a:endParaRPr lang="en-US" dirty="0"/>
                    </a:p>
                  </a:txBody>
                  <a:tcPr/>
                </a:tc>
                <a:extLst>
                  <a:ext uri="{0D108BD9-81ED-4DB2-BD59-A6C34878D82A}">
                    <a16:rowId xmlns:a16="http://schemas.microsoft.com/office/drawing/2014/main" val="10003"/>
                  </a:ext>
                </a:extLst>
              </a:tr>
              <a:tr h="843234">
                <a:tc>
                  <a:txBody>
                    <a:bodyPr/>
                    <a:lstStyle/>
                    <a:p>
                      <a:r>
                        <a:rPr lang="en-US" dirty="0"/>
                        <a:t>Recreationalists (non-consumptive users)</a:t>
                      </a:r>
                    </a:p>
                  </a:txBody>
                  <a:tcPr/>
                </a:tc>
                <a:tc>
                  <a:txBody>
                    <a:bodyPr/>
                    <a:lstStyle/>
                    <a:p>
                      <a:r>
                        <a:rPr lang="en-US" dirty="0"/>
                        <a:t>Low</a:t>
                      </a:r>
                    </a:p>
                  </a:txBody>
                  <a:tcPr/>
                </a:tc>
                <a:tc>
                  <a:txBody>
                    <a:bodyPr/>
                    <a:lstStyle/>
                    <a:p>
                      <a:r>
                        <a:rPr lang="en-US" dirty="0"/>
                        <a:t>Positive due to value for nature</a:t>
                      </a:r>
                    </a:p>
                  </a:txBody>
                  <a:tcPr/>
                </a:tc>
                <a:extLst>
                  <a:ext uri="{0D108BD9-81ED-4DB2-BD59-A6C34878D82A}">
                    <a16:rowId xmlns:a16="http://schemas.microsoft.com/office/drawing/2014/main" val="10004"/>
                  </a:ext>
                </a:extLst>
              </a:tr>
              <a:tr h="843234">
                <a:tc>
                  <a:txBody>
                    <a:bodyPr/>
                    <a:lstStyle/>
                    <a:p>
                      <a:r>
                        <a:rPr lang="en-US" dirty="0"/>
                        <a:t>Water Rights Holders</a:t>
                      </a:r>
                    </a:p>
                  </a:txBody>
                  <a:tcPr/>
                </a:tc>
                <a:tc>
                  <a:txBody>
                    <a:bodyPr/>
                    <a:lstStyle/>
                    <a:p>
                      <a:r>
                        <a:rPr lang="en-US" dirty="0"/>
                        <a:t>High</a:t>
                      </a:r>
                    </a:p>
                  </a:txBody>
                  <a:tcPr/>
                </a:tc>
                <a:tc>
                  <a:txBody>
                    <a:bodyPr/>
                    <a:lstStyle/>
                    <a:p>
                      <a:r>
                        <a:rPr lang="en-US" dirty="0"/>
                        <a:t>Negative due to</a:t>
                      </a:r>
                      <a:r>
                        <a:rPr lang="en-US" baseline="0" dirty="0"/>
                        <a:t> the need for large water quantity; in-stream flows</a:t>
                      </a:r>
                      <a:endParaRPr lang="en-US" dirty="0"/>
                    </a:p>
                  </a:txBody>
                  <a:tcPr/>
                </a:tc>
                <a:extLst>
                  <a:ext uri="{0D108BD9-81ED-4DB2-BD59-A6C34878D82A}">
                    <a16:rowId xmlns:a16="http://schemas.microsoft.com/office/drawing/2014/main" val="10005"/>
                  </a:ext>
                </a:extLst>
              </a:tr>
              <a:tr h="843234">
                <a:tc>
                  <a:txBody>
                    <a:bodyPr/>
                    <a:lstStyle/>
                    <a:p>
                      <a:r>
                        <a:rPr lang="en-US" dirty="0"/>
                        <a:t>Natural</a:t>
                      </a:r>
                      <a:r>
                        <a:rPr lang="en-US" baseline="0" dirty="0"/>
                        <a:t> Resource</a:t>
                      </a:r>
                      <a:r>
                        <a:rPr lang="en-US" dirty="0"/>
                        <a:t> Agencies</a:t>
                      </a:r>
                    </a:p>
                  </a:txBody>
                  <a:tcPr/>
                </a:tc>
                <a:tc>
                  <a:txBody>
                    <a:bodyPr/>
                    <a:lstStyle/>
                    <a:p>
                      <a:r>
                        <a:rPr lang="en-US" dirty="0"/>
                        <a:t>High</a:t>
                      </a:r>
                    </a:p>
                  </a:txBody>
                  <a:tcPr/>
                </a:tc>
                <a:tc>
                  <a:txBody>
                    <a:bodyPr/>
                    <a:lstStyle/>
                    <a:p>
                      <a:r>
                        <a:rPr lang="en-US" dirty="0"/>
                        <a:t>Positive due to interest</a:t>
                      </a:r>
                      <a:r>
                        <a:rPr lang="en-US" baseline="0" dirty="0"/>
                        <a:t> in</a:t>
                      </a:r>
                      <a:r>
                        <a:rPr lang="en-US" dirty="0"/>
                        <a:t> protecting natural resources</a:t>
                      </a:r>
                    </a:p>
                  </a:txBody>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33236015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Stakeholder Involvement Plan</a:t>
            </a:r>
          </a:p>
        </p:txBody>
      </p:sp>
      <p:sp>
        <p:nvSpPr>
          <p:cNvPr id="3" name="Content Placeholder 2"/>
          <p:cNvSpPr>
            <a:spLocks noGrp="1"/>
          </p:cNvSpPr>
          <p:nvPr>
            <p:ph idx="1"/>
          </p:nvPr>
        </p:nvSpPr>
        <p:spPr/>
        <p:txBody>
          <a:bodyPr/>
          <a:lstStyle/>
          <a:p>
            <a:r>
              <a:rPr lang="en-US" b="1" dirty="0"/>
              <a:t>Community Mapping</a:t>
            </a:r>
            <a:r>
              <a:rPr lang="en-US" dirty="0"/>
              <a:t>: informing stakeholders on ecological, economical, and social  characteristics of the area</a:t>
            </a:r>
          </a:p>
          <a:p>
            <a:endParaRPr lang="en-US" dirty="0"/>
          </a:p>
          <a:p>
            <a:r>
              <a:rPr lang="en-US" b="1" dirty="0"/>
              <a:t>Site Visits</a:t>
            </a:r>
            <a:r>
              <a:rPr lang="en-US" dirty="0"/>
              <a:t>: group visits to valued sites</a:t>
            </a:r>
            <a:endParaRPr lang="en-US" b="1" dirty="0"/>
          </a:p>
          <a:p>
            <a:pPr marL="0" indent="0">
              <a:buNone/>
            </a:pPr>
            <a:endParaRPr lang="en-US" dirty="0"/>
          </a:p>
          <a:p>
            <a:r>
              <a:rPr lang="en-US" b="1" dirty="0"/>
              <a:t>Interdisciplinary Educational Panels</a:t>
            </a:r>
            <a:r>
              <a:rPr lang="en-US" dirty="0"/>
              <a:t>: professionals come in to interact with publics and fill gaps in knowledge</a:t>
            </a:r>
            <a:endParaRPr lang="en-US" b="1" dirty="0"/>
          </a:p>
        </p:txBody>
      </p:sp>
    </p:spTree>
    <p:extLst>
      <p:ext uri="{BB962C8B-B14F-4D97-AF65-F5344CB8AC3E}">
        <p14:creationId xmlns:p14="http://schemas.microsoft.com/office/powerpoint/2010/main" val="31656614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957137" y="882317"/>
            <a:ext cx="7620000" cy="5078313"/>
          </a:xfrm>
          <a:prstGeom prst="rect">
            <a:avLst/>
          </a:prstGeom>
          <a:noFill/>
        </p:spPr>
        <p:txBody>
          <a:bodyPr wrap="square" rtlCol="0">
            <a:spAutoFit/>
          </a:bodyPr>
          <a:lstStyle/>
          <a:p>
            <a:r>
              <a:rPr lang="en-US" sz="3600" dirty="0"/>
              <a:t>Setting the Stage</a:t>
            </a:r>
          </a:p>
          <a:p>
            <a:endParaRPr lang="en-US" dirty="0"/>
          </a:p>
          <a:p>
            <a:r>
              <a:rPr lang="en-US" u="sng" dirty="0"/>
              <a:t>Focal Question: </a:t>
            </a:r>
          </a:p>
          <a:p>
            <a:pPr>
              <a:buFont typeface="Arial" pitchFamily="34" charset="0"/>
              <a:buChar char="•"/>
            </a:pPr>
            <a:r>
              <a:rPr lang="en-US" dirty="0"/>
              <a:t> What policy and development decisions should the City of Fort Collins adopt to promote sustainability under potential changes in population and water resource use in the Cache la Poudre Watershed in the next twenty years?</a:t>
            </a:r>
          </a:p>
          <a:p>
            <a:pPr>
              <a:buFont typeface="Arial" pitchFamily="34" charset="0"/>
              <a:buChar char="•"/>
            </a:pPr>
            <a:endParaRPr lang="en-US" dirty="0"/>
          </a:p>
          <a:p>
            <a:r>
              <a:rPr lang="en-US" u="sng" dirty="0"/>
              <a:t>Goal: </a:t>
            </a:r>
          </a:p>
          <a:p>
            <a:pPr>
              <a:buFont typeface="Arial" pitchFamily="34" charset="0"/>
              <a:buChar char="•"/>
            </a:pPr>
            <a:r>
              <a:rPr lang="en-US" dirty="0"/>
              <a:t> To inform policy development decisions under a number of possible future outcomes and trajectories </a:t>
            </a:r>
          </a:p>
          <a:p>
            <a:pPr>
              <a:buFont typeface="Arial" pitchFamily="34" charset="0"/>
              <a:buChar char="•"/>
            </a:pPr>
            <a:endParaRPr lang="en-US" dirty="0"/>
          </a:p>
          <a:p>
            <a:r>
              <a:rPr lang="en-US" u="sng" dirty="0"/>
              <a:t>Objectives: </a:t>
            </a:r>
          </a:p>
          <a:p>
            <a:pPr>
              <a:buFont typeface="Arial" pitchFamily="34" charset="0"/>
              <a:buChar char="•"/>
            </a:pPr>
            <a:r>
              <a:rPr lang="en-US" dirty="0"/>
              <a:t> Setting four distinct scenarios</a:t>
            </a:r>
          </a:p>
          <a:p>
            <a:pPr>
              <a:buFont typeface="Arial" pitchFamily="34" charset="0"/>
              <a:buChar char="•"/>
            </a:pPr>
            <a:r>
              <a:rPr lang="en-US" dirty="0"/>
              <a:t> Developing a monitoring plan and identifying signals that indicate the emergence of a particular scenario </a:t>
            </a:r>
          </a:p>
          <a:p>
            <a:pPr>
              <a:buFont typeface="Arial" pitchFamily="34" charset="0"/>
              <a:buChar char="•"/>
            </a:pPr>
            <a:r>
              <a:rPr lang="en-US" dirty="0"/>
              <a:t> Preparing management recommendations based on the given scenario</a:t>
            </a:r>
          </a:p>
          <a:p>
            <a:endParaRPr lang="en-US" dirty="0"/>
          </a:p>
        </p:txBody>
      </p:sp>
    </p:spTree>
    <p:extLst>
      <p:ext uri="{BB962C8B-B14F-4D97-AF65-F5344CB8AC3E}">
        <p14:creationId xmlns:p14="http://schemas.microsoft.com/office/powerpoint/2010/main" val="32426991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0"/>
            <a:ext cx="7620000" cy="954107"/>
          </a:xfrm>
          <a:prstGeom prst="rect">
            <a:avLst/>
          </a:prstGeom>
          <a:noFill/>
        </p:spPr>
        <p:txBody>
          <a:bodyPr wrap="square" rtlCol="0">
            <a:spAutoFit/>
          </a:bodyPr>
          <a:lstStyle/>
          <a:p>
            <a:r>
              <a:rPr lang="en-US" sz="2000" b="1" dirty="0"/>
              <a:t>Layout of the Scenario Model</a:t>
            </a:r>
          </a:p>
          <a:p>
            <a:endParaRPr lang="en-US" dirty="0"/>
          </a:p>
          <a:p>
            <a:endParaRPr lang="en-US" dirty="0"/>
          </a:p>
        </p:txBody>
      </p:sp>
      <p:sp>
        <p:nvSpPr>
          <p:cNvPr id="3" name="Up-Down Arrow 2"/>
          <p:cNvSpPr/>
          <p:nvPr/>
        </p:nvSpPr>
        <p:spPr>
          <a:xfrm>
            <a:off x="5785137" y="546876"/>
            <a:ext cx="246927" cy="5839223"/>
          </a:xfrm>
          <a:prstGeom prst="upDownArrow">
            <a:avLst/>
          </a:prstGeom>
          <a:gradFill>
            <a:gsLst>
              <a:gs pos="0">
                <a:srgbClr val="008000"/>
              </a:gs>
              <a:gs pos="100000">
                <a:srgbClr val="C30000"/>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Left-Right Arrow 3"/>
          <p:cNvSpPr/>
          <p:nvPr/>
        </p:nvSpPr>
        <p:spPr>
          <a:xfrm>
            <a:off x="1622660" y="3245972"/>
            <a:ext cx="8536605" cy="282259"/>
          </a:xfrm>
          <a:prstGeom prst="leftRightArrow">
            <a:avLst/>
          </a:prstGeom>
          <a:gradFill flip="none" rotWithShape="1">
            <a:gsLst>
              <a:gs pos="0">
                <a:srgbClr val="C70000"/>
              </a:gs>
              <a:gs pos="99000">
                <a:srgbClr val="008000"/>
              </a:gs>
            </a:gsLst>
            <a:path path="circle">
              <a:fillToRect l="100000" t="100000"/>
            </a:path>
            <a:tileRect r="-100000" b="-100000"/>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p:cNvSpPr txBox="1"/>
          <p:nvPr/>
        </p:nvSpPr>
        <p:spPr>
          <a:xfrm>
            <a:off x="0" y="2928432"/>
            <a:ext cx="1587385" cy="1200329"/>
          </a:xfrm>
          <a:prstGeom prst="rect">
            <a:avLst/>
          </a:prstGeom>
          <a:noFill/>
        </p:spPr>
        <p:txBody>
          <a:bodyPr wrap="square" rtlCol="0">
            <a:spAutoFit/>
          </a:bodyPr>
          <a:lstStyle/>
          <a:p>
            <a:r>
              <a:rPr lang="en-US" dirty="0"/>
              <a:t>Low Rate of </a:t>
            </a:r>
          </a:p>
          <a:p>
            <a:r>
              <a:rPr lang="en-US" dirty="0"/>
              <a:t>Population Growth and</a:t>
            </a:r>
          </a:p>
          <a:p>
            <a:r>
              <a:rPr lang="en-US" dirty="0"/>
              <a:t> Resource Use</a:t>
            </a:r>
          </a:p>
        </p:txBody>
      </p:sp>
      <p:sp>
        <p:nvSpPr>
          <p:cNvPr id="7" name="TextBox 6"/>
          <p:cNvSpPr txBox="1"/>
          <p:nvPr/>
        </p:nvSpPr>
        <p:spPr>
          <a:xfrm>
            <a:off x="10216587" y="3027909"/>
            <a:ext cx="2663280" cy="923330"/>
          </a:xfrm>
          <a:prstGeom prst="rect">
            <a:avLst/>
          </a:prstGeom>
          <a:noFill/>
        </p:spPr>
        <p:txBody>
          <a:bodyPr wrap="square" rtlCol="0">
            <a:spAutoFit/>
          </a:bodyPr>
          <a:lstStyle/>
          <a:p>
            <a:r>
              <a:rPr lang="en-US" dirty="0"/>
              <a:t>High Rate of </a:t>
            </a:r>
          </a:p>
          <a:p>
            <a:r>
              <a:rPr lang="en-US" dirty="0"/>
              <a:t>Population Growth </a:t>
            </a:r>
          </a:p>
          <a:p>
            <a:r>
              <a:rPr lang="en-US" dirty="0"/>
              <a:t>and Resource Use</a:t>
            </a:r>
          </a:p>
        </p:txBody>
      </p:sp>
      <p:sp>
        <p:nvSpPr>
          <p:cNvPr id="8" name="TextBox 7"/>
          <p:cNvSpPr txBox="1"/>
          <p:nvPr/>
        </p:nvSpPr>
        <p:spPr>
          <a:xfrm>
            <a:off x="5097270" y="123489"/>
            <a:ext cx="2733830" cy="369332"/>
          </a:xfrm>
          <a:prstGeom prst="rect">
            <a:avLst/>
          </a:prstGeom>
          <a:noFill/>
        </p:spPr>
        <p:txBody>
          <a:bodyPr wrap="square" rtlCol="0">
            <a:spAutoFit/>
          </a:bodyPr>
          <a:lstStyle/>
          <a:p>
            <a:r>
              <a:rPr lang="en-US" dirty="0"/>
              <a:t>High Land Ethic</a:t>
            </a:r>
          </a:p>
        </p:txBody>
      </p:sp>
      <p:sp>
        <p:nvSpPr>
          <p:cNvPr id="9" name="TextBox 8"/>
          <p:cNvSpPr txBox="1"/>
          <p:nvPr/>
        </p:nvSpPr>
        <p:spPr>
          <a:xfrm>
            <a:off x="5090932" y="6365180"/>
            <a:ext cx="2733830" cy="369332"/>
          </a:xfrm>
          <a:prstGeom prst="rect">
            <a:avLst/>
          </a:prstGeom>
          <a:noFill/>
        </p:spPr>
        <p:txBody>
          <a:bodyPr wrap="square" rtlCol="0">
            <a:spAutoFit/>
          </a:bodyPr>
          <a:lstStyle/>
          <a:p>
            <a:r>
              <a:rPr lang="en-US" dirty="0"/>
              <a:t>Low Land Ethic</a:t>
            </a:r>
          </a:p>
        </p:txBody>
      </p:sp>
      <p:pic>
        <p:nvPicPr>
          <p:cNvPr id="10" name="Picture 9" descr="San Fran.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20091" y="1032899"/>
            <a:ext cx="4008148" cy="2004074"/>
          </a:xfrm>
          <a:prstGeom prst="rect">
            <a:avLst/>
          </a:prstGeom>
        </p:spPr>
      </p:pic>
      <p:pic>
        <p:nvPicPr>
          <p:cNvPr id="11" name="Picture 10" descr="Detroit.jp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10849" y="3980155"/>
            <a:ext cx="3562797" cy="2361363"/>
          </a:xfrm>
          <a:prstGeom prst="rect">
            <a:avLst/>
          </a:prstGeom>
        </p:spPr>
      </p:pic>
      <p:pic>
        <p:nvPicPr>
          <p:cNvPr id="12" name="Picture 11" descr="houston.jp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82154" y="3969261"/>
            <a:ext cx="3921397" cy="2447711"/>
          </a:xfrm>
          <a:prstGeom prst="rect">
            <a:avLst/>
          </a:prstGeom>
        </p:spPr>
      </p:pic>
      <p:pic>
        <p:nvPicPr>
          <p:cNvPr id="13" name="Picture 12" descr="Burlington.jpe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78939" y="1093752"/>
            <a:ext cx="4006603" cy="1906102"/>
          </a:xfrm>
          <a:prstGeom prst="rect">
            <a:avLst/>
          </a:prstGeom>
        </p:spPr>
      </p:pic>
      <p:sp>
        <p:nvSpPr>
          <p:cNvPr id="14" name="TextBox 13"/>
          <p:cNvSpPr txBox="1"/>
          <p:nvPr/>
        </p:nvSpPr>
        <p:spPr>
          <a:xfrm>
            <a:off x="2557454" y="688005"/>
            <a:ext cx="2522178" cy="369332"/>
          </a:xfrm>
          <a:prstGeom prst="rect">
            <a:avLst/>
          </a:prstGeom>
          <a:noFill/>
        </p:spPr>
        <p:txBody>
          <a:bodyPr wrap="square" rtlCol="0">
            <a:spAutoFit/>
          </a:bodyPr>
          <a:lstStyle/>
          <a:p>
            <a:r>
              <a:rPr lang="en-US" dirty="0"/>
              <a:t>Burlington, VT</a:t>
            </a:r>
          </a:p>
        </p:txBody>
      </p:sp>
      <p:sp>
        <p:nvSpPr>
          <p:cNvPr id="15" name="TextBox 14"/>
          <p:cNvSpPr txBox="1"/>
          <p:nvPr/>
        </p:nvSpPr>
        <p:spPr>
          <a:xfrm>
            <a:off x="7337246" y="652722"/>
            <a:ext cx="2769106" cy="369332"/>
          </a:xfrm>
          <a:prstGeom prst="rect">
            <a:avLst/>
          </a:prstGeom>
          <a:noFill/>
        </p:spPr>
        <p:txBody>
          <a:bodyPr wrap="square" rtlCol="0">
            <a:spAutoFit/>
          </a:bodyPr>
          <a:lstStyle/>
          <a:p>
            <a:r>
              <a:rPr lang="en-US" dirty="0"/>
              <a:t>San Francisco, CA</a:t>
            </a:r>
          </a:p>
        </p:txBody>
      </p:sp>
      <p:sp>
        <p:nvSpPr>
          <p:cNvPr id="16" name="TextBox 15"/>
          <p:cNvSpPr txBox="1"/>
          <p:nvPr/>
        </p:nvSpPr>
        <p:spPr>
          <a:xfrm>
            <a:off x="2892568" y="3616438"/>
            <a:ext cx="2504541" cy="369332"/>
          </a:xfrm>
          <a:prstGeom prst="rect">
            <a:avLst/>
          </a:prstGeom>
          <a:noFill/>
        </p:spPr>
        <p:txBody>
          <a:bodyPr wrap="square" rtlCol="0">
            <a:spAutoFit/>
          </a:bodyPr>
          <a:lstStyle/>
          <a:p>
            <a:r>
              <a:rPr lang="en-US" dirty="0"/>
              <a:t>Detroit, MI</a:t>
            </a:r>
          </a:p>
        </p:txBody>
      </p:sp>
      <p:sp>
        <p:nvSpPr>
          <p:cNvPr id="17" name="TextBox 16"/>
          <p:cNvSpPr txBox="1"/>
          <p:nvPr/>
        </p:nvSpPr>
        <p:spPr>
          <a:xfrm>
            <a:off x="7548899" y="3616437"/>
            <a:ext cx="2169426" cy="369332"/>
          </a:xfrm>
          <a:prstGeom prst="rect">
            <a:avLst/>
          </a:prstGeom>
          <a:noFill/>
        </p:spPr>
        <p:txBody>
          <a:bodyPr wrap="square" rtlCol="0">
            <a:spAutoFit/>
          </a:bodyPr>
          <a:lstStyle/>
          <a:p>
            <a:r>
              <a:rPr lang="en-US" dirty="0"/>
              <a:t>Houston, TX</a:t>
            </a:r>
          </a:p>
        </p:txBody>
      </p:sp>
    </p:spTree>
    <p:extLst>
      <p:ext uri="{BB962C8B-B14F-4D97-AF65-F5344CB8AC3E}">
        <p14:creationId xmlns:p14="http://schemas.microsoft.com/office/powerpoint/2010/main" val="25292026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34065" y="787675"/>
            <a:ext cx="10465788" cy="5293756"/>
          </a:xfrm>
          <a:prstGeom prst="rect">
            <a:avLst/>
          </a:prstGeom>
          <a:noFill/>
        </p:spPr>
        <p:txBody>
          <a:bodyPr wrap="square" rtlCol="0">
            <a:spAutoFit/>
          </a:bodyPr>
          <a:lstStyle/>
          <a:p>
            <a:r>
              <a:rPr lang="en-US" sz="3200" b="1" dirty="0"/>
              <a:t>Monitoring Methods</a:t>
            </a:r>
          </a:p>
          <a:p>
            <a:pPr marL="342900" indent="-342900">
              <a:buFont typeface="Arial"/>
              <a:buChar char="•"/>
            </a:pPr>
            <a:endParaRPr lang="en-US" sz="2400" dirty="0"/>
          </a:p>
          <a:p>
            <a:r>
              <a:rPr lang="en-US" sz="2400" dirty="0"/>
              <a:t>Quantitative</a:t>
            </a:r>
          </a:p>
          <a:p>
            <a:pPr marL="800100" lvl="1" indent="-342900">
              <a:buFont typeface="Arial"/>
              <a:buChar char="•"/>
            </a:pPr>
            <a:r>
              <a:rPr lang="en-US" sz="2400" dirty="0"/>
              <a:t>Census data—demographics and population count</a:t>
            </a:r>
          </a:p>
          <a:p>
            <a:pPr marL="800100" lvl="1" indent="-342900">
              <a:buFont typeface="Arial"/>
              <a:buChar char="•"/>
            </a:pPr>
            <a:r>
              <a:rPr lang="en-US" sz="2400" dirty="0"/>
              <a:t>Market Analysis—unemployment rates, consumer preferences, GDP</a:t>
            </a:r>
          </a:p>
          <a:p>
            <a:pPr marL="800100" lvl="1" indent="-342900">
              <a:buFont typeface="Arial"/>
              <a:buChar char="•"/>
            </a:pPr>
            <a:endParaRPr lang="en-US" sz="2400" dirty="0"/>
          </a:p>
          <a:p>
            <a:r>
              <a:rPr lang="en-US" sz="2400" dirty="0"/>
              <a:t>Qualitative</a:t>
            </a:r>
          </a:p>
          <a:p>
            <a:pPr marL="800100" lvl="1" indent="-342900">
              <a:buFont typeface="Arial"/>
              <a:buChar char="•"/>
            </a:pPr>
            <a:r>
              <a:rPr lang="en-US" sz="2400" dirty="0"/>
              <a:t>GIS data on land use composition and resource usage</a:t>
            </a:r>
          </a:p>
          <a:p>
            <a:pPr marL="800100" lvl="1" indent="-342900">
              <a:buFont typeface="Arial"/>
              <a:buChar char="•"/>
            </a:pPr>
            <a:r>
              <a:rPr lang="en-US" sz="2400" dirty="0"/>
              <a:t>Market composition—corporate presence, local sourcing, eco-footprints, products/services</a:t>
            </a:r>
          </a:p>
          <a:p>
            <a:pPr marL="800100" lvl="1" indent="-342900">
              <a:buFont typeface="Arial"/>
              <a:buChar char="•"/>
            </a:pPr>
            <a:r>
              <a:rPr lang="en-US" sz="2400" dirty="0"/>
              <a:t>Community event listings—farmers markets, CSA, volunteer efforts</a:t>
            </a:r>
          </a:p>
          <a:p>
            <a:pPr marL="800100" lvl="1" indent="-342900">
              <a:buFont typeface="Arial"/>
              <a:buChar char="•"/>
            </a:pPr>
            <a:r>
              <a:rPr lang="en-US" sz="2400" dirty="0"/>
              <a:t>Political analysis—legislation, proposed initiatives, city council members</a:t>
            </a:r>
          </a:p>
          <a:p>
            <a:pPr marL="800100" lvl="1" indent="-342900">
              <a:buFont typeface="Arial"/>
              <a:buChar char="•"/>
            </a:pPr>
            <a:r>
              <a:rPr lang="en-US" sz="2400" dirty="0"/>
              <a:t>Happiness Index</a:t>
            </a:r>
          </a:p>
          <a:p>
            <a:endParaRPr lang="en-US" dirty="0"/>
          </a:p>
        </p:txBody>
      </p:sp>
    </p:spTree>
    <p:extLst>
      <p:ext uri="{BB962C8B-B14F-4D97-AF65-F5344CB8AC3E}">
        <p14:creationId xmlns:p14="http://schemas.microsoft.com/office/powerpoint/2010/main" val="33531045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236</TotalTime>
  <Words>1315</Words>
  <Application>Microsoft Office PowerPoint</Application>
  <PresentationFormat>Widescreen</PresentationFormat>
  <Paragraphs>202</Paragraphs>
  <Slides>14</Slides>
  <Notes>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Arial</vt:lpstr>
      <vt:lpstr>Calibri</vt:lpstr>
      <vt:lpstr>Calibri Light</vt:lpstr>
      <vt:lpstr>Wingdings</vt:lpstr>
      <vt:lpstr>Office Theme</vt:lpstr>
      <vt:lpstr>Scenario Planning for the Cache la Poudre Watershed</vt:lpstr>
      <vt:lpstr>PowerPoint Presentation</vt:lpstr>
      <vt:lpstr>PowerPoint Presentation</vt:lpstr>
      <vt:lpstr>Resilience Assessment: Key Findings</vt:lpstr>
      <vt:lpstr>PowerPoint Presentation</vt:lpstr>
      <vt:lpstr>Stakeholder Involvement Plan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Colorado State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 Assessment of Resilience in the Cache la Poudre Watershed</dc:title>
  <dc:creator>CAL Admin</dc:creator>
  <cp:lastModifiedBy>J Mar</cp:lastModifiedBy>
  <cp:revision>36</cp:revision>
  <dcterms:created xsi:type="dcterms:W3CDTF">2015-05-05T02:46:36Z</dcterms:created>
  <dcterms:modified xsi:type="dcterms:W3CDTF">2020-10-14T01:59:38Z</dcterms:modified>
</cp:coreProperties>
</file>